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Lst>
  <p:notesMasterIdLst>
    <p:notesMasterId r:id="rId72"/>
  </p:notesMasterIdLst>
  <p:handoutMasterIdLst>
    <p:handoutMasterId r:id="rId73"/>
  </p:handoutMasterIdLst>
  <p:sldIdLst>
    <p:sldId id="256" r:id="rId3"/>
    <p:sldId id="2020" r:id="rId4"/>
    <p:sldId id="2021" r:id="rId5"/>
    <p:sldId id="2022" r:id="rId6"/>
    <p:sldId id="2023" r:id="rId7"/>
    <p:sldId id="1992" r:id="rId8"/>
    <p:sldId id="2013" r:id="rId9"/>
    <p:sldId id="2014" r:id="rId10"/>
    <p:sldId id="2015" r:id="rId11"/>
    <p:sldId id="2016" r:id="rId12"/>
    <p:sldId id="2025" r:id="rId13"/>
    <p:sldId id="2026" r:id="rId14"/>
    <p:sldId id="2027" r:id="rId15"/>
    <p:sldId id="2028" r:id="rId16"/>
    <p:sldId id="2029" r:id="rId17"/>
    <p:sldId id="2030" r:id="rId18"/>
    <p:sldId id="2031" r:id="rId19"/>
    <p:sldId id="2032" r:id="rId20"/>
    <p:sldId id="2034" r:id="rId21"/>
    <p:sldId id="2033" r:id="rId22"/>
    <p:sldId id="1993" r:id="rId23"/>
    <p:sldId id="2035" r:id="rId24"/>
    <p:sldId id="2036" r:id="rId25"/>
    <p:sldId id="2037" r:id="rId26"/>
    <p:sldId id="2043" r:id="rId27"/>
    <p:sldId id="1994" r:id="rId28"/>
    <p:sldId id="1995" r:id="rId29"/>
    <p:sldId id="1996" r:id="rId30"/>
    <p:sldId id="1997" r:id="rId31"/>
    <p:sldId id="1998" r:id="rId32"/>
    <p:sldId id="1999" r:id="rId33"/>
    <p:sldId id="2000" r:id="rId34"/>
    <p:sldId id="2001" r:id="rId35"/>
    <p:sldId id="2002" r:id="rId36"/>
    <p:sldId id="2003" r:id="rId37"/>
    <p:sldId id="2004" r:id="rId38"/>
    <p:sldId id="2005" r:id="rId39"/>
    <p:sldId id="2007" r:id="rId40"/>
    <p:sldId id="2006" r:id="rId41"/>
    <p:sldId id="2008" r:id="rId42"/>
    <p:sldId id="2009" r:id="rId43"/>
    <p:sldId id="2010" r:id="rId44"/>
    <p:sldId id="2011" r:id="rId45"/>
    <p:sldId id="2012" r:id="rId46"/>
    <p:sldId id="2040" r:id="rId47"/>
    <p:sldId id="2067" r:id="rId48"/>
    <p:sldId id="2042" r:id="rId49"/>
    <p:sldId id="2044" r:id="rId50"/>
    <p:sldId id="2045" r:id="rId51"/>
    <p:sldId id="2046" r:id="rId52"/>
    <p:sldId id="2041" r:id="rId53"/>
    <p:sldId id="2047" r:id="rId54"/>
    <p:sldId id="2048" r:id="rId55"/>
    <p:sldId id="2050" r:id="rId56"/>
    <p:sldId id="2049" r:id="rId57"/>
    <p:sldId id="2051" r:id="rId58"/>
    <p:sldId id="2052" r:id="rId59"/>
    <p:sldId id="2053" r:id="rId60"/>
    <p:sldId id="2054" r:id="rId61"/>
    <p:sldId id="2057" r:id="rId62"/>
    <p:sldId id="2061" r:id="rId63"/>
    <p:sldId id="2060" r:id="rId64"/>
    <p:sldId id="2058" r:id="rId65"/>
    <p:sldId id="2059" r:id="rId66"/>
    <p:sldId id="2062" r:id="rId67"/>
    <p:sldId id="2063" r:id="rId68"/>
    <p:sldId id="2065" r:id="rId69"/>
    <p:sldId id="2066" r:id="rId70"/>
    <p:sldId id="2018" r:id="rId7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4" orient="horz" pos="2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28"/>
    <a:srgbClr val="8FAADC"/>
    <a:srgbClr val="262626"/>
    <a:srgbClr val="F79314"/>
    <a:srgbClr val="B4B4B4"/>
    <a:srgbClr val="EDD442"/>
    <a:srgbClr val="000000"/>
    <a:srgbClr val="03A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849" autoAdjust="0"/>
  </p:normalViewPr>
  <p:slideViewPr>
    <p:cSldViewPr snapToGrid="0">
      <p:cViewPr>
        <p:scale>
          <a:sx n="50" d="100"/>
          <a:sy n="50" d="100"/>
        </p:scale>
        <p:origin x="1958" y="758"/>
      </p:cViewPr>
      <p:guideLst>
        <p:guide orient="horz" pos="2160"/>
        <p:guide pos="3840"/>
        <p:guide orient="horz" pos="23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5FC4CF-B530-4678-8333-85D41AF9E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a:extLst>
              <a:ext uri="{FF2B5EF4-FFF2-40B4-BE49-F238E27FC236}">
                <a16:creationId xmlns:a16="http://schemas.microsoft.com/office/drawing/2014/main" id="{AE168A59-F48C-4796-AF52-C306261D38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8BB475-127B-43C0-A394-674A42F3D2ED}" type="datetimeFigureOut">
              <a:rPr lang="fr-BE" smtClean="0"/>
              <a:t>11-09-22</a:t>
            </a:fld>
            <a:endParaRPr lang="fr-BE"/>
          </a:p>
        </p:txBody>
      </p:sp>
      <p:sp>
        <p:nvSpPr>
          <p:cNvPr id="4" name="Footer Placeholder 3">
            <a:extLst>
              <a:ext uri="{FF2B5EF4-FFF2-40B4-BE49-F238E27FC236}">
                <a16:creationId xmlns:a16="http://schemas.microsoft.com/office/drawing/2014/main" id="{B025AE76-9D93-4B91-A83D-CE24D5796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Slide Number Placeholder 4">
            <a:extLst>
              <a:ext uri="{FF2B5EF4-FFF2-40B4-BE49-F238E27FC236}">
                <a16:creationId xmlns:a16="http://schemas.microsoft.com/office/drawing/2014/main" id="{C7304080-3F7E-4C5A-806D-A8368BC9EC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944B8-00A2-4AEE-B765-C1DF6677E194}" type="slidenum">
              <a:rPr lang="fr-BE" smtClean="0"/>
              <a:t>‹#›</a:t>
            </a:fld>
            <a:endParaRPr lang="fr-BE"/>
          </a:p>
        </p:txBody>
      </p:sp>
    </p:spTree>
    <p:extLst>
      <p:ext uri="{BB962C8B-B14F-4D97-AF65-F5344CB8AC3E}">
        <p14:creationId xmlns:p14="http://schemas.microsoft.com/office/powerpoint/2010/main" val="157912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4D4B205-D134-41F5-9DED-4DFC4DD7098F}" type="datetimeFigureOut">
              <a:rPr lang="fr-BE" smtClean="0"/>
              <a:t>11-09-22</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BE"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F4776-3256-477A-B282-5D71E090D082}" type="slidenum">
              <a:rPr lang="fr-BE" smtClean="0"/>
              <a:t>‹#›</a:t>
            </a:fld>
            <a:endParaRPr lang="fr-BE"/>
          </a:p>
        </p:txBody>
      </p:sp>
    </p:spTree>
    <p:extLst>
      <p:ext uri="{BB962C8B-B14F-4D97-AF65-F5344CB8AC3E}">
        <p14:creationId xmlns:p14="http://schemas.microsoft.com/office/powerpoint/2010/main" val="36338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Docker est l’une des principale cause du syndrome de l’imposteur chez les développeurs et c’est ce qui m’a personnellement pousser à en savoir plus sur cet outil.</a:t>
            </a:r>
          </a:p>
          <a:p>
            <a:r>
              <a:rPr lang="fr-BE" dirty="0"/>
              <a:t>Nous allons commencer par installer docker ainsi que passer en revue plusieurs concept clef de docker comme les containers, le port </a:t>
            </a:r>
            <a:r>
              <a:rPr lang="fr-BE" dirty="0" err="1"/>
              <a:t>forwarding</a:t>
            </a:r>
            <a:r>
              <a:rPr lang="fr-BE" dirty="0"/>
              <a:t> et comment gérer plusieurs container grâce à docker compose.</a:t>
            </a:r>
          </a:p>
          <a:p>
            <a:endParaRPr lang="fr-BE" dirty="0"/>
          </a:p>
          <a:p>
            <a:r>
              <a:rPr lang="fr-BE" dirty="0"/>
              <a:t>Mais avant tout ca! A quoi sert docker?</a:t>
            </a:r>
          </a:p>
        </p:txBody>
      </p:sp>
      <p:sp>
        <p:nvSpPr>
          <p:cNvPr id="4" name="Slide Number Placeholder 3"/>
          <p:cNvSpPr>
            <a:spLocks noGrp="1"/>
          </p:cNvSpPr>
          <p:nvPr>
            <p:ph type="sldNum" sz="quarter" idx="5"/>
          </p:nvPr>
        </p:nvSpPr>
        <p:spPr/>
        <p:txBody>
          <a:bodyPr/>
          <a:lstStyle/>
          <a:p>
            <a:fld id="{F1BF4776-3256-477A-B282-5D71E090D082}" type="slidenum">
              <a:rPr lang="fr-BE" smtClean="0"/>
              <a:t>1</a:t>
            </a:fld>
            <a:endParaRPr lang="fr-BE"/>
          </a:p>
        </p:txBody>
      </p:sp>
    </p:spTree>
    <p:extLst>
      <p:ext uri="{BB962C8B-B14F-4D97-AF65-F5344CB8AC3E}">
        <p14:creationId xmlns:p14="http://schemas.microsoft.com/office/powerpoint/2010/main" val="125211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10</a:t>
            </a:fld>
            <a:endParaRPr lang="fr-BE"/>
          </a:p>
        </p:txBody>
      </p:sp>
    </p:spTree>
    <p:extLst>
      <p:ext uri="{BB962C8B-B14F-4D97-AF65-F5344CB8AC3E}">
        <p14:creationId xmlns:p14="http://schemas.microsoft.com/office/powerpoint/2010/main" val="393646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Et maintenant construisons notre première image docker avec la commande suivante.</a:t>
            </a:r>
          </a:p>
        </p:txBody>
      </p:sp>
      <p:sp>
        <p:nvSpPr>
          <p:cNvPr id="4" name="Slide Number Placeholder 3"/>
          <p:cNvSpPr>
            <a:spLocks noGrp="1"/>
          </p:cNvSpPr>
          <p:nvPr>
            <p:ph type="sldNum" sz="quarter" idx="5"/>
          </p:nvPr>
        </p:nvSpPr>
        <p:spPr/>
        <p:txBody>
          <a:bodyPr/>
          <a:lstStyle/>
          <a:p>
            <a:fld id="{F1BF4776-3256-477A-B282-5D71E090D082}" type="slidenum">
              <a:rPr lang="fr-BE" smtClean="0"/>
              <a:t>11</a:t>
            </a:fld>
            <a:endParaRPr lang="fr-BE"/>
          </a:p>
        </p:txBody>
      </p:sp>
    </p:spTree>
    <p:extLst>
      <p:ext uri="{BB962C8B-B14F-4D97-AF65-F5344CB8AC3E}">
        <p14:creationId xmlns:p14="http://schemas.microsoft.com/office/powerpoint/2010/main" val="2887385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 que vous avez exécuté la commande le client docker la traduite et envoyé au docker Host qui c’est connecter sur le Docker Host pour récupérer l’image « hello-</a:t>
            </a:r>
            <a:r>
              <a:rPr lang="fr-FR" dirty="0" err="1"/>
              <a:t>workd</a:t>
            </a:r>
            <a:r>
              <a:rPr lang="fr-FR" dirty="0"/>
              <a:t> ». (Docker Hub est un repository d’images docker) et démarrer le container.</a:t>
            </a:r>
            <a:br>
              <a:rPr lang="fr-FR" dirty="0"/>
            </a:b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12</a:t>
            </a:fld>
            <a:endParaRPr lang="fr-BE"/>
          </a:p>
        </p:txBody>
      </p:sp>
    </p:spTree>
    <p:extLst>
      <p:ext uri="{BB962C8B-B14F-4D97-AF65-F5344CB8AC3E}">
        <p14:creationId xmlns:p14="http://schemas.microsoft.com/office/powerpoint/2010/main" val="214853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Mais comment ca fonctionne un container exactement</a:t>
            </a:r>
          </a:p>
        </p:txBody>
      </p:sp>
      <p:sp>
        <p:nvSpPr>
          <p:cNvPr id="4" name="Slide Number Placeholder 3"/>
          <p:cNvSpPr>
            <a:spLocks noGrp="1"/>
          </p:cNvSpPr>
          <p:nvPr>
            <p:ph type="sldNum" sz="quarter" idx="5"/>
          </p:nvPr>
        </p:nvSpPr>
        <p:spPr/>
        <p:txBody>
          <a:bodyPr/>
          <a:lstStyle/>
          <a:p>
            <a:fld id="{F1BF4776-3256-477A-B282-5D71E090D082}" type="slidenum">
              <a:rPr lang="fr-BE" smtClean="0"/>
              <a:t>13</a:t>
            </a:fld>
            <a:endParaRPr lang="fr-BE"/>
          </a:p>
        </p:txBody>
      </p:sp>
    </p:spTree>
    <p:extLst>
      <p:ext uri="{BB962C8B-B14F-4D97-AF65-F5344CB8AC3E}">
        <p14:creationId xmlns:p14="http://schemas.microsoft.com/office/powerpoint/2010/main" val="9740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peut comparer le fonctionnement d’un container docker au fonctionnement de programme sur votre os. Lors qu’un programme tourne sur votre pc, il n’accède pas directement au hardware il utile l’api du Kernel en fessant des « System Call ».</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14</a:t>
            </a:fld>
            <a:endParaRPr lang="fr-BE"/>
          </a:p>
        </p:txBody>
      </p:sp>
    </p:spTree>
    <p:extLst>
      <p:ext uri="{BB962C8B-B14F-4D97-AF65-F5344CB8AC3E}">
        <p14:creationId xmlns:p14="http://schemas.microsoft.com/office/powerpoint/2010/main" val="557359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arrive que différents programmes aient besoin de différentes versions d’une même dépendance. Afin qu’il n’y aie pas de problème de version le système d’exploitation segmente les ressources hardware entre les différents programmes (ici le « </a:t>
            </a:r>
            <a:r>
              <a:rPr lang="fr-FR" dirty="0" err="1"/>
              <a:t>disk</a:t>
            </a:r>
            <a:r>
              <a:rPr lang="fr-FR" dirty="0"/>
              <a:t> » par exemple).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15</a:t>
            </a:fld>
            <a:endParaRPr lang="fr-BE"/>
          </a:p>
        </p:txBody>
      </p:sp>
    </p:spTree>
    <p:extLst>
      <p:ext uri="{BB962C8B-B14F-4D97-AF65-F5344CB8AC3E}">
        <p14:creationId xmlns:p14="http://schemas.microsoft.com/office/powerpoint/2010/main" val="3623521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un container c’est simplement l’ensemble des éléments concernant l’exécution d’un seul programme.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16</a:t>
            </a:fld>
            <a:endParaRPr lang="fr-BE"/>
          </a:p>
        </p:txBody>
      </p:sp>
    </p:spTree>
    <p:extLst>
      <p:ext uri="{BB962C8B-B14F-4D97-AF65-F5344CB8AC3E}">
        <p14:creationId xmlns:p14="http://schemas.microsoft.com/office/powerpoint/2010/main" val="1409488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qd vous lancé chrome sur votre ordinateur,</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17</a:t>
            </a:fld>
            <a:endParaRPr lang="fr-BE"/>
          </a:p>
        </p:txBody>
      </p:sp>
    </p:spTree>
    <p:extLst>
      <p:ext uri="{BB962C8B-B14F-4D97-AF65-F5344CB8AC3E}">
        <p14:creationId xmlns:p14="http://schemas.microsoft.com/office/powerpoint/2010/main" val="413174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va premièrement allouer des ressources hardwares à l’exécution du programme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18</a:t>
            </a:fld>
            <a:endParaRPr lang="fr-BE"/>
          </a:p>
        </p:txBody>
      </p:sp>
    </p:spTree>
    <p:extLst>
      <p:ext uri="{BB962C8B-B14F-4D97-AF65-F5344CB8AC3E}">
        <p14:creationId xmlns:p14="http://schemas.microsoft.com/office/powerpoint/2010/main" val="3300005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Ensuite il va exécuté le code permettant de démarrer chrome.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19</a:t>
            </a:fld>
            <a:endParaRPr lang="fr-BE"/>
          </a:p>
        </p:txBody>
      </p:sp>
    </p:spTree>
    <p:extLst>
      <p:ext uri="{BB962C8B-B14F-4D97-AF65-F5344CB8AC3E}">
        <p14:creationId xmlns:p14="http://schemas.microsoft.com/office/powerpoint/2010/main" val="258948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Docker répond a un problème simple, comment montré son joli programme a quelqu’un d’autre? Imaginons que vous avez codé une application révolutionnaire en fortran sur votre system d’exploitation préféré. Mais comment le faire tester à un collègue ne partageant pas votre gout en matière d’os?</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2</a:t>
            </a:fld>
            <a:endParaRPr lang="fr-BE"/>
          </a:p>
        </p:txBody>
      </p:sp>
    </p:spTree>
    <p:extLst>
      <p:ext uri="{BB962C8B-B14F-4D97-AF65-F5344CB8AC3E}">
        <p14:creationId xmlns:p14="http://schemas.microsoft.com/office/powerpoint/2010/main" val="3923337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c’est exactement pareil le container « hello-world » est démarré. Premièrement le container est crée et des recoures hardware lui sont alloué et ensuite la commande permettant de démarrer le programme et lancée.</a:t>
            </a:r>
          </a:p>
          <a:p>
            <a:endParaRPr lang="fr-FR" dirty="0"/>
          </a:p>
          <a:p>
            <a:r>
              <a:rPr lang="fr-FR" dirty="0"/>
              <a:t>Mais avant d’arriver à avoir un container fonctionnel il faut d’abord avoir des …</a:t>
            </a:r>
          </a:p>
          <a:p>
            <a:endParaRPr lang="fr-FR" dirty="0"/>
          </a:p>
          <a:p>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20</a:t>
            </a:fld>
            <a:endParaRPr lang="fr-BE"/>
          </a:p>
        </p:txBody>
      </p:sp>
    </p:spTree>
    <p:extLst>
      <p:ext uri="{BB962C8B-B14F-4D97-AF65-F5344CB8AC3E}">
        <p14:creationId xmlns:p14="http://schemas.microsoft.com/office/powerpoint/2010/main" val="388618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Docker files. C’est-à-dire les fichiers de configuration décrivant l’image permettant de créer le container. Ils en existe trois principaux « .</a:t>
            </a:r>
            <a:r>
              <a:rPr lang="fr-BE" dirty="0" err="1"/>
              <a:t>dockerignore</a:t>
            </a:r>
            <a:r>
              <a:rPr lang="fr-BE" dirty="0"/>
              <a:t> », « </a:t>
            </a:r>
            <a:r>
              <a:rPr lang="fr-BE" dirty="0" err="1"/>
              <a:t>Dockerfile</a:t>
            </a:r>
            <a:r>
              <a:rPr lang="fr-BE" dirty="0"/>
              <a:t> » et « docker-</a:t>
            </a:r>
            <a:r>
              <a:rPr lang="fr-BE" dirty="0" err="1"/>
              <a:t>compose.yml</a:t>
            </a:r>
            <a:r>
              <a:rPr lang="fr-BE" dirty="0"/>
              <a:t> ».</a:t>
            </a:r>
            <a:br>
              <a:rPr lang="fr-BE" dirty="0"/>
            </a:br>
            <a:r>
              <a:rPr lang="fr-FR" dirty="0"/>
              <a:t>Premièrement les </a:t>
            </a:r>
            <a:r>
              <a:rPr lang="fr-FR" dirty="0" err="1"/>
              <a:t>dockerfiles</a:t>
            </a:r>
            <a:r>
              <a:rPr lang="fr-FR" dirty="0"/>
              <a:t> …</a:t>
            </a:r>
            <a:endParaRPr lang="en-BE" dirty="0"/>
          </a:p>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21</a:t>
            </a:fld>
            <a:endParaRPr lang="fr-BE"/>
          </a:p>
        </p:txBody>
      </p:sp>
    </p:spTree>
    <p:extLst>
      <p:ext uri="{BB962C8B-B14F-4D97-AF65-F5344CB8AC3E}">
        <p14:creationId xmlns:p14="http://schemas.microsoft.com/office/powerpoint/2010/main" val="2962890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Ils sont utilisé pour décrire le processus de création d’une image docker. Cette description est faite en 3 étapes, 1. la spécification de l’image de base, 2. les étapes de configurations du programme et 3. la commande de démarrage du programme,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22</a:t>
            </a:fld>
            <a:endParaRPr lang="fr-BE"/>
          </a:p>
        </p:txBody>
      </p:sp>
    </p:spTree>
    <p:extLst>
      <p:ext uri="{BB962C8B-B14F-4D97-AF65-F5344CB8AC3E}">
        <p14:creationId xmlns:p14="http://schemas.microsoft.com/office/powerpoint/2010/main" val="75037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Par exemple ici l’image de base choisie est alpine linux, il n’y a qu’une seule étape de configuration (installation de redis) et ensuite la commande de démarrage de redis</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23</a:t>
            </a:fld>
            <a:endParaRPr lang="fr-BE"/>
          </a:p>
        </p:txBody>
      </p:sp>
    </p:spTree>
    <p:extLst>
      <p:ext uri="{BB962C8B-B14F-4D97-AF65-F5344CB8AC3E}">
        <p14:creationId xmlns:p14="http://schemas.microsoft.com/office/powerpoint/2010/main" val="2148828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qui pour chrome correspondrais a premièrement l’installation de Windows, le téléchargement de chrome et son installation et finalement le démarrage de chrome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24</a:t>
            </a:fld>
            <a:endParaRPr lang="fr-BE"/>
          </a:p>
        </p:txBody>
      </p:sp>
    </p:spTree>
    <p:extLst>
      <p:ext uri="{BB962C8B-B14F-4D97-AF65-F5344CB8AC3E}">
        <p14:creationId xmlns:p14="http://schemas.microsoft.com/office/powerpoint/2010/main" val="613980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Notre application révolutionnaire nous permet d’afficher un message sur n’importe quel navigateur.</a:t>
            </a:r>
          </a:p>
        </p:txBody>
      </p:sp>
      <p:sp>
        <p:nvSpPr>
          <p:cNvPr id="4" name="Slide Number Placeholder 3"/>
          <p:cNvSpPr>
            <a:spLocks noGrp="1"/>
          </p:cNvSpPr>
          <p:nvPr>
            <p:ph type="sldNum" sz="quarter" idx="5"/>
          </p:nvPr>
        </p:nvSpPr>
        <p:spPr/>
        <p:txBody>
          <a:bodyPr/>
          <a:lstStyle/>
          <a:p>
            <a:fld id="{F1BF4776-3256-477A-B282-5D71E090D082}" type="slidenum">
              <a:rPr lang="fr-BE" smtClean="0"/>
              <a:t>26</a:t>
            </a:fld>
            <a:endParaRPr lang="fr-BE"/>
          </a:p>
        </p:txBody>
      </p:sp>
    </p:spTree>
    <p:extLst>
      <p:ext uri="{BB962C8B-B14F-4D97-AF65-F5344CB8AC3E}">
        <p14:creationId xmlns:p14="http://schemas.microsoft.com/office/powerpoint/2010/main" val="3253082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Pour </a:t>
            </a:r>
            <a:r>
              <a:rPr lang="fr-BE" dirty="0" err="1"/>
              <a:t>dockerizer</a:t>
            </a:r>
            <a:r>
              <a:rPr lang="fr-BE" dirty="0"/>
              <a:t> cette application, il faut tout d’abord créer un fichier </a:t>
            </a:r>
            <a:r>
              <a:rPr lang="fr-BE" dirty="0" err="1"/>
              <a:t>Dockerfile</a:t>
            </a:r>
            <a:r>
              <a:rPr lang="fr-BE" dirty="0"/>
              <a:t>. La première importante instruction est FROM, elle permet d’initialiser une image avec un autre déjà créée. Comme nous utilisons </a:t>
            </a:r>
            <a:r>
              <a:rPr lang="fr-BE" dirty="0" err="1"/>
              <a:t>nodejs</a:t>
            </a:r>
            <a:r>
              <a:rPr lang="fr-BE" dirty="0"/>
              <a:t> et qu’il existe déjà une image pour ca nous utilisons FROM node:12 (12 pour </a:t>
            </a:r>
            <a:r>
              <a:rPr lang="fr-BE" dirty="0" err="1"/>
              <a:t>focer</a:t>
            </a:r>
            <a:r>
              <a:rPr lang="fr-BE" dirty="0"/>
              <a:t> la version de </a:t>
            </a:r>
            <a:r>
              <a:rPr lang="fr-BE" dirty="0" err="1"/>
              <a:t>node</a:t>
            </a:r>
            <a:r>
              <a:rPr lang="fr-BE" dirty="0"/>
              <a:t>)</a:t>
            </a:r>
          </a:p>
          <a:p>
            <a:endParaRPr lang="fr-BE" dirty="0"/>
          </a:p>
          <a:p>
            <a:r>
              <a:rPr lang="fr-BE" dirty="0"/>
              <a:t>Avec la seconde commande WORKDIR nous nous plaçons dans un nouveau dossier appelé « app » et ensuite nous disons a docker de copier les </a:t>
            </a:r>
            <a:r>
              <a:rPr lang="fr-BE" dirty="0" err="1"/>
              <a:t>fichers</a:t>
            </a:r>
            <a:r>
              <a:rPr lang="fr-BE" dirty="0"/>
              <a:t> </a:t>
            </a:r>
            <a:r>
              <a:rPr lang="fr-BE" dirty="0" err="1"/>
              <a:t>package.json</a:t>
            </a:r>
            <a:r>
              <a:rPr lang="fr-BE" dirty="0"/>
              <a:t> et package-</a:t>
            </a:r>
            <a:r>
              <a:rPr lang="fr-BE" dirty="0" err="1"/>
              <a:t>lock.json</a:t>
            </a:r>
            <a:r>
              <a:rPr lang="fr-BE" dirty="0"/>
              <a:t> depuis notre machine host vers notre container. La commande suivante permet d’exécuter des commandes dans le terminal du container et dans notre cas d’installer les dépendances de notre application.</a:t>
            </a:r>
          </a:p>
          <a:p>
            <a:endParaRPr lang="fr-BE" dirty="0"/>
          </a:p>
          <a:p>
            <a:r>
              <a:rPr lang="fr-BE" dirty="0"/>
              <a:t>Avec la commande </a:t>
            </a:r>
            <a:r>
              <a:rPr lang="fr-BE" dirty="0" err="1"/>
              <a:t>commande</a:t>
            </a:r>
            <a:r>
              <a:rPr lang="fr-BE" dirty="0"/>
              <a:t> COPY nous allons encore une fois copier des fichiers vers notre container mais cette fois nous copions tout les fichiers et dossier présent dans le même folder que notre </a:t>
            </a:r>
            <a:r>
              <a:rPr lang="fr-BE" dirty="0" err="1"/>
              <a:t>Dockerfile</a:t>
            </a:r>
            <a:r>
              <a:rPr lang="fr-BE" dirty="0"/>
              <a:t>. Pour l’instant docker copiera le dossier src, </a:t>
            </a:r>
            <a:r>
              <a:rPr lang="fr-BE" dirty="0" err="1"/>
              <a:t>node_modules</a:t>
            </a:r>
            <a:r>
              <a:rPr lang="fr-BE" dirty="0"/>
              <a:t>, </a:t>
            </a:r>
            <a:r>
              <a:rPr lang="fr-BE" dirty="0" err="1"/>
              <a:t>Dockerfile</a:t>
            </a:r>
            <a:r>
              <a:rPr lang="fr-BE" dirty="0"/>
              <a:t>, </a:t>
            </a:r>
            <a:r>
              <a:rPr lang="fr-BE" dirty="0" err="1"/>
              <a:t>package.json</a:t>
            </a:r>
            <a:r>
              <a:rPr lang="fr-BE" dirty="0"/>
              <a:t>.</a:t>
            </a:r>
          </a:p>
          <a:p>
            <a:endParaRPr lang="fr-BE" dirty="0"/>
          </a:p>
          <a:p>
            <a:r>
              <a:rPr lang="fr-BE" dirty="0"/>
              <a:t>Mais nous ne voulons pas qu’il copie notre dossier </a:t>
            </a:r>
            <a:r>
              <a:rPr lang="fr-BE" dirty="0" err="1"/>
              <a:t>node_modules</a:t>
            </a:r>
            <a:r>
              <a:rPr lang="fr-BE" dirty="0"/>
              <a:t> (nos dépendances) car il va écraser le dossier </a:t>
            </a:r>
            <a:r>
              <a:rPr lang="fr-BE" dirty="0" err="1"/>
              <a:t>node_modules</a:t>
            </a:r>
            <a:r>
              <a:rPr lang="fr-BE" dirty="0"/>
              <a:t> de notre container que nous avons créé avec la commande RUN </a:t>
            </a:r>
            <a:r>
              <a:rPr lang="fr-BE" dirty="0" err="1"/>
              <a:t>npm</a:t>
            </a:r>
            <a:r>
              <a:rPr lang="fr-BE" dirty="0"/>
              <a:t> </a:t>
            </a:r>
            <a:r>
              <a:rPr lang="fr-BE" dirty="0" err="1"/>
              <a:t>install</a:t>
            </a:r>
            <a:endParaRPr lang="fr-BE" dirty="0"/>
          </a:p>
          <a:p>
            <a:endParaRPr lang="fr-BE" dirty="0"/>
          </a:p>
          <a:p>
            <a:r>
              <a:rPr lang="fr-BE" dirty="0"/>
              <a:t>Pour éviter cela il suffit de créer un fichier appelé .</a:t>
            </a:r>
            <a:r>
              <a:rPr lang="fr-BE" dirty="0" err="1"/>
              <a:t>dockerignore</a:t>
            </a:r>
            <a:endParaRPr lang="fr-BE" dirty="0"/>
          </a:p>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27</a:t>
            </a:fld>
            <a:endParaRPr lang="fr-BE"/>
          </a:p>
        </p:txBody>
      </p:sp>
    </p:spTree>
    <p:extLst>
      <p:ext uri="{BB962C8B-B14F-4D97-AF65-F5344CB8AC3E}">
        <p14:creationId xmlns:p14="http://schemas.microsoft.com/office/powerpoint/2010/main" val="1060305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Le fichier .</a:t>
            </a:r>
            <a:r>
              <a:rPr lang="fr-BE" dirty="0" err="1"/>
              <a:t>dockerignore</a:t>
            </a:r>
            <a:r>
              <a:rPr lang="fr-BE" dirty="0"/>
              <a:t> fonctionne comme un fichier .</a:t>
            </a:r>
            <a:r>
              <a:rPr lang="fr-BE" dirty="0" err="1"/>
              <a:t>gitignore</a:t>
            </a:r>
            <a:r>
              <a:rPr lang="fr-BE" dirty="0"/>
              <a:t>. Nous ajoutons le dossier </a:t>
            </a:r>
            <a:r>
              <a:rPr lang="fr-BE" dirty="0" err="1"/>
              <a:t>node_modules</a:t>
            </a:r>
            <a:r>
              <a:rPr lang="fr-BE" dirty="0"/>
              <a:t> a ce fichier.</a:t>
            </a:r>
          </a:p>
        </p:txBody>
      </p:sp>
      <p:sp>
        <p:nvSpPr>
          <p:cNvPr id="4" name="Slide Number Placeholder 3"/>
          <p:cNvSpPr>
            <a:spLocks noGrp="1"/>
          </p:cNvSpPr>
          <p:nvPr>
            <p:ph type="sldNum" sz="quarter" idx="5"/>
          </p:nvPr>
        </p:nvSpPr>
        <p:spPr/>
        <p:txBody>
          <a:bodyPr/>
          <a:lstStyle/>
          <a:p>
            <a:fld id="{F1BF4776-3256-477A-B282-5D71E090D082}" type="slidenum">
              <a:rPr lang="fr-BE" smtClean="0"/>
              <a:t>28</a:t>
            </a:fld>
            <a:endParaRPr lang="fr-BE"/>
          </a:p>
        </p:txBody>
      </p:sp>
    </p:spTree>
    <p:extLst>
      <p:ext uri="{BB962C8B-B14F-4D97-AF65-F5344CB8AC3E}">
        <p14:creationId xmlns:p14="http://schemas.microsoft.com/office/powerpoint/2010/main" val="2926405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Maintenant que notre </a:t>
            </a:r>
            <a:r>
              <a:rPr lang="fr-BE" dirty="0" err="1"/>
              <a:t>Dockerfile</a:t>
            </a:r>
            <a:r>
              <a:rPr lang="fr-BE" dirty="0"/>
              <a:t> est créé, nous allons pouvoir créer notre première image</a:t>
            </a:r>
          </a:p>
        </p:txBody>
      </p:sp>
      <p:sp>
        <p:nvSpPr>
          <p:cNvPr id="4" name="Slide Number Placeholder 3"/>
          <p:cNvSpPr>
            <a:spLocks noGrp="1"/>
          </p:cNvSpPr>
          <p:nvPr>
            <p:ph type="sldNum" sz="quarter" idx="5"/>
          </p:nvPr>
        </p:nvSpPr>
        <p:spPr/>
        <p:txBody>
          <a:bodyPr/>
          <a:lstStyle/>
          <a:p>
            <a:fld id="{F1BF4776-3256-477A-B282-5D71E090D082}" type="slidenum">
              <a:rPr lang="fr-BE" smtClean="0"/>
              <a:t>29</a:t>
            </a:fld>
            <a:endParaRPr lang="fr-BE"/>
          </a:p>
        </p:txBody>
      </p:sp>
    </p:spTree>
    <p:extLst>
      <p:ext uri="{BB962C8B-B14F-4D97-AF65-F5344CB8AC3E}">
        <p14:creationId xmlns:p14="http://schemas.microsoft.com/office/powerpoint/2010/main" val="3761076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Pour ce faire il suffit d’</a:t>
            </a:r>
            <a:r>
              <a:rPr lang="fr-BE" dirty="0" err="1"/>
              <a:t>excuter</a:t>
            </a:r>
            <a:r>
              <a:rPr lang="fr-BE" dirty="0"/>
              <a:t> la commande suivante. Le t tags est utilisé pour donner un nom a l’image</a:t>
            </a:r>
          </a:p>
        </p:txBody>
      </p:sp>
      <p:sp>
        <p:nvSpPr>
          <p:cNvPr id="4" name="Slide Number Placeholder 3"/>
          <p:cNvSpPr>
            <a:spLocks noGrp="1"/>
          </p:cNvSpPr>
          <p:nvPr>
            <p:ph type="sldNum" sz="quarter" idx="5"/>
          </p:nvPr>
        </p:nvSpPr>
        <p:spPr/>
        <p:txBody>
          <a:bodyPr/>
          <a:lstStyle/>
          <a:p>
            <a:fld id="{F1BF4776-3256-477A-B282-5D71E090D082}" type="slidenum">
              <a:rPr lang="fr-BE" smtClean="0"/>
              <a:t>30</a:t>
            </a:fld>
            <a:endParaRPr lang="fr-BE"/>
          </a:p>
        </p:txBody>
      </p:sp>
    </p:spTree>
    <p:extLst>
      <p:ext uri="{BB962C8B-B14F-4D97-AF65-F5344CB8AC3E}">
        <p14:creationId xmlns:p14="http://schemas.microsoft.com/office/powerpoint/2010/main" val="316792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Un solution serait d’installer une machine virtuelle sur l’ordinateur du collègue. Ce qui permettrais de virtualiser votre ordinateur sur celui de votre collègues, il pourrait ainsi y installer votre système d’exploitation préféré et votre magnifique application. Cependant, les machines virtuelles sont connues pour être lourdes et lentes.</a:t>
            </a:r>
          </a:p>
        </p:txBody>
      </p:sp>
      <p:sp>
        <p:nvSpPr>
          <p:cNvPr id="4" name="Slide Number Placeholder 3"/>
          <p:cNvSpPr>
            <a:spLocks noGrp="1"/>
          </p:cNvSpPr>
          <p:nvPr>
            <p:ph type="sldNum" sz="quarter" idx="5"/>
          </p:nvPr>
        </p:nvSpPr>
        <p:spPr/>
        <p:txBody>
          <a:bodyPr/>
          <a:lstStyle/>
          <a:p>
            <a:fld id="{F1BF4776-3256-477A-B282-5D71E090D082}" type="slidenum">
              <a:rPr lang="fr-BE" smtClean="0"/>
              <a:t>3</a:t>
            </a:fld>
            <a:endParaRPr lang="fr-BE"/>
          </a:p>
        </p:txBody>
      </p:sp>
    </p:spTree>
    <p:extLst>
      <p:ext uri="{BB962C8B-B14F-4D97-AF65-F5344CB8AC3E}">
        <p14:creationId xmlns:p14="http://schemas.microsoft.com/office/powerpoint/2010/main" val="289949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Une fois l’image </a:t>
            </a:r>
            <a:r>
              <a:rPr lang="fr-BE" dirty="0" err="1"/>
              <a:t>build</a:t>
            </a:r>
            <a:r>
              <a:rPr lang="fr-BE" dirty="0"/>
              <a:t>. Elle peut être push vers un repository et puis être pull par d’autre application ou personne afin d’automatiser des processus dans le cloud par exemple.</a:t>
            </a:r>
          </a:p>
        </p:txBody>
      </p:sp>
      <p:sp>
        <p:nvSpPr>
          <p:cNvPr id="4" name="Slide Number Placeholder 3"/>
          <p:cNvSpPr>
            <a:spLocks noGrp="1"/>
          </p:cNvSpPr>
          <p:nvPr>
            <p:ph type="sldNum" sz="quarter" idx="5"/>
          </p:nvPr>
        </p:nvSpPr>
        <p:spPr/>
        <p:txBody>
          <a:bodyPr/>
          <a:lstStyle/>
          <a:p>
            <a:fld id="{F1BF4776-3256-477A-B282-5D71E090D082}" type="slidenum">
              <a:rPr lang="fr-BE" smtClean="0"/>
              <a:t>31</a:t>
            </a:fld>
            <a:endParaRPr lang="fr-BE"/>
          </a:p>
        </p:txBody>
      </p:sp>
    </p:spTree>
    <p:extLst>
      <p:ext uri="{BB962C8B-B14F-4D97-AF65-F5344CB8AC3E}">
        <p14:creationId xmlns:p14="http://schemas.microsoft.com/office/powerpoint/2010/main" val="2585177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Un fois l’image </a:t>
            </a:r>
            <a:r>
              <a:rPr lang="fr-BE" dirty="0" err="1"/>
              <a:t>build</a:t>
            </a:r>
            <a:r>
              <a:rPr lang="fr-BE" dirty="0"/>
              <a:t>, il ne nous reste plus qu’a lancer notre container</a:t>
            </a:r>
          </a:p>
        </p:txBody>
      </p:sp>
      <p:sp>
        <p:nvSpPr>
          <p:cNvPr id="4" name="Slide Number Placeholder 3"/>
          <p:cNvSpPr>
            <a:spLocks noGrp="1"/>
          </p:cNvSpPr>
          <p:nvPr>
            <p:ph type="sldNum" sz="quarter" idx="5"/>
          </p:nvPr>
        </p:nvSpPr>
        <p:spPr/>
        <p:txBody>
          <a:bodyPr/>
          <a:lstStyle/>
          <a:p>
            <a:fld id="{F1BF4776-3256-477A-B282-5D71E090D082}" type="slidenum">
              <a:rPr lang="fr-BE" smtClean="0"/>
              <a:t>32</a:t>
            </a:fld>
            <a:endParaRPr lang="fr-BE"/>
          </a:p>
        </p:txBody>
      </p:sp>
    </p:spTree>
    <p:extLst>
      <p:ext uri="{BB962C8B-B14F-4D97-AF65-F5344CB8AC3E}">
        <p14:creationId xmlns:p14="http://schemas.microsoft.com/office/powerpoint/2010/main" val="3027926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Docker run permet de transformer une image en un réel container afin de faire tourner notre application. On lui donne comme paramètre </a:t>
            </a:r>
            <a:r>
              <a:rPr lang="fr-BE" dirty="0" err="1"/>
              <a:t>l’id</a:t>
            </a:r>
            <a:r>
              <a:rPr lang="fr-BE" dirty="0"/>
              <a:t> ou le nom de l’image.</a:t>
            </a:r>
          </a:p>
        </p:txBody>
      </p:sp>
      <p:sp>
        <p:nvSpPr>
          <p:cNvPr id="4" name="Slide Number Placeholder 3"/>
          <p:cNvSpPr>
            <a:spLocks noGrp="1"/>
          </p:cNvSpPr>
          <p:nvPr>
            <p:ph type="sldNum" sz="quarter" idx="5"/>
          </p:nvPr>
        </p:nvSpPr>
        <p:spPr/>
        <p:txBody>
          <a:bodyPr/>
          <a:lstStyle/>
          <a:p>
            <a:fld id="{F1BF4776-3256-477A-B282-5D71E090D082}" type="slidenum">
              <a:rPr lang="fr-BE" smtClean="0"/>
              <a:t>33</a:t>
            </a:fld>
            <a:endParaRPr lang="fr-BE"/>
          </a:p>
        </p:txBody>
      </p:sp>
    </p:spTree>
    <p:extLst>
      <p:ext uri="{BB962C8B-B14F-4D97-AF65-F5344CB8AC3E}">
        <p14:creationId xmlns:p14="http://schemas.microsoft.com/office/powerpoint/2010/main" val="2984796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Mais lorsque on tente de voir notre application sur le port 8080 on obtient une belle page d’erreur.</a:t>
            </a:r>
          </a:p>
        </p:txBody>
      </p:sp>
      <p:sp>
        <p:nvSpPr>
          <p:cNvPr id="4" name="Slide Number Placeholder 3"/>
          <p:cNvSpPr>
            <a:spLocks noGrp="1"/>
          </p:cNvSpPr>
          <p:nvPr>
            <p:ph type="sldNum" sz="quarter" idx="5"/>
          </p:nvPr>
        </p:nvSpPr>
        <p:spPr/>
        <p:txBody>
          <a:bodyPr/>
          <a:lstStyle/>
          <a:p>
            <a:fld id="{F1BF4776-3256-477A-B282-5D71E090D082}" type="slidenum">
              <a:rPr lang="fr-BE" smtClean="0"/>
              <a:t>34</a:t>
            </a:fld>
            <a:endParaRPr lang="fr-BE"/>
          </a:p>
        </p:txBody>
      </p:sp>
    </p:spTree>
    <p:extLst>
      <p:ext uri="{BB962C8B-B14F-4D97-AF65-F5344CB8AC3E}">
        <p14:creationId xmlns:p14="http://schemas.microsoft.com/office/powerpoint/2010/main" val="374908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35</a:t>
            </a:fld>
            <a:endParaRPr lang="fr-BE"/>
          </a:p>
        </p:txBody>
      </p:sp>
    </p:spTree>
    <p:extLst>
      <p:ext uri="{BB962C8B-B14F-4D97-AF65-F5344CB8AC3E}">
        <p14:creationId xmlns:p14="http://schemas.microsoft.com/office/powerpoint/2010/main" val="2829328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69</a:t>
            </a:fld>
            <a:endParaRPr lang="fr-BE"/>
          </a:p>
        </p:txBody>
      </p:sp>
    </p:spTree>
    <p:extLst>
      <p:ext uri="{BB962C8B-B14F-4D97-AF65-F5344CB8AC3E}">
        <p14:creationId xmlns:p14="http://schemas.microsoft.com/office/powerpoint/2010/main" val="255784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Un autre solution plus légère, rapide et facile à mettre en place est … Docker! Une fois le docker engine installer plus besoin il suffit de lancer un container et votre application fortran peut être utilisée par votre collègue.</a:t>
            </a:r>
          </a:p>
          <a:p>
            <a:endParaRPr lang="fr-BE" dirty="0"/>
          </a:p>
          <a:p>
            <a:r>
              <a:rPr lang="fr-BE" dirty="0"/>
              <a:t>Avec docker, il n’y a que le système d’exploitation qui est virtualisé plus besoin de configurer la ram/</a:t>
            </a:r>
            <a:r>
              <a:rPr lang="fr-BE" dirty="0" err="1"/>
              <a:t>cpu</a:t>
            </a:r>
            <a:r>
              <a:rPr lang="fr-BE" dirty="0"/>
              <a:t> ou </a:t>
            </a:r>
            <a:r>
              <a:rPr lang="fr-BE" dirty="0" err="1"/>
              <a:t>gpu</a:t>
            </a:r>
            <a:r>
              <a:rPr lang="fr-BE" dirty="0"/>
              <a:t> de la machine virtuelle le container va directement utiliser vos composants comme n’importe quel autres programme.</a:t>
            </a:r>
          </a:p>
        </p:txBody>
      </p:sp>
      <p:sp>
        <p:nvSpPr>
          <p:cNvPr id="4" name="Slide Number Placeholder 3"/>
          <p:cNvSpPr>
            <a:spLocks noGrp="1"/>
          </p:cNvSpPr>
          <p:nvPr>
            <p:ph type="sldNum" sz="quarter" idx="5"/>
          </p:nvPr>
        </p:nvSpPr>
        <p:spPr/>
        <p:txBody>
          <a:bodyPr/>
          <a:lstStyle/>
          <a:p>
            <a:fld id="{F1BF4776-3256-477A-B282-5D71E090D082}" type="slidenum">
              <a:rPr lang="fr-BE" smtClean="0"/>
              <a:t>4</a:t>
            </a:fld>
            <a:endParaRPr lang="fr-BE"/>
          </a:p>
        </p:txBody>
      </p:sp>
    </p:spTree>
    <p:extLst>
      <p:ext uri="{BB962C8B-B14F-4D97-AF65-F5344CB8AC3E}">
        <p14:creationId xmlns:p14="http://schemas.microsoft.com/office/powerpoint/2010/main" val="364327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Afin de bien comprendre docker il existe 3 éléments principaux à connaitre.</a:t>
            </a:r>
            <a:endParaRPr lang="en-BE" dirty="0"/>
          </a:p>
        </p:txBody>
      </p:sp>
      <p:sp>
        <p:nvSpPr>
          <p:cNvPr id="4" name="Slide Number Placeholder 3"/>
          <p:cNvSpPr>
            <a:spLocks noGrp="1"/>
          </p:cNvSpPr>
          <p:nvPr>
            <p:ph type="sldNum" sz="quarter" idx="5"/>
          </p:nvPr>
        </p:nvSpPr>
        <p:spPr/>
        <p:txBody>
          <a:bodyPr/>
          <a:lstStyle/>
          <a:p>
            <a:fld id="{F1BF4776-3256-477A-B282-5D71E090D082}" type="slidenum">
              <a:rPr lang="fr-BE" smtClean="0"/>
              <a:t>5</a:t>
            </a:fld>
            <a:endParaRPr lang="fr-BE"/>
          </a:p>
        </p:txBody>
      </p:sp>
    </p:spTree>
    <p:extLst>
      <p:ext uri="{BB962C8B-B14F-4D97-AF65-F5344CB8AC3E}">
        <p14:creationId xmlns:p14="http://schemas.microsoft.com/office/powerpoint/2010/main" val="53694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Premièrement. Les </a:t>
            </a:r>
            <a:r>
              <a:rPr lang="fr-BE" dirty="0" err="1"/>
              <a:t>dockerfile</a:t>
            </a:r>
            <a:r>
              <a:rPr lang="fr-BE" dirty="0"/>
              <a:t> sont des plans pour construire les images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En suite les images docker, ce sont des « snapshot » de containers.</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Un container docker est simplement votre application entrain de tourner sur votre ordinateur.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Il existe également 3 commandes principales:</a:t>
            </a:r>
            <a:br>
              <a:rPr lang="fr-BE" dirty="0"/>
            </a:br>
            <a:r>
              <a:rPr lang="fr-BE" dirty="0"/>
              <a:t>premièrement « docker </a:t>
            </a:r>
            <a:r>
              <a:rPr lang="fr-BE" dirty="0" err="1"/>
              <a:t>build</a:t>
            </a:r>
            <a:r>
              <a:rPr lang="fr-BE" dirty="0"/>
              <a:t> » qui permet de créer une image a partir d’un </a:t>
            </a:r>
            <a:r>
              <a:rPr lang="fr-BE" dirty="0" err="1"/>
              <a:t>Dockerfile</a:t>
            </a:r>
            <a:r>
              <a:rPr lang="fr-BE" dirty="0"/>
              <a:t>.</a:t>
            </a:r>
            <a:br>
              <a:rPr lang="fr-BE" dirty="0"/>
            </a:br>
            <a:r>
              <a:rPr lang="fr-BE" dirty="0"/>
              <a:t>« Docker pull » qui permet de télécharger une image depuis un </a:t>
            </a:r>
            <a:r>
              <a:rPr lang="fr-BE" dirty="0" err="1"/>
              <a:t>registry</a:t>
            </a:r>
            <a:r>
              <a:rPr lang="fr-BE" dirty="0"/>
              <a:t> (Un « entrepôt » à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et enfin « docker run » qui permet de faire tourner un container à partir d’une image docker.</a:t>
            </a:r>
          </a:p>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6</a:t>
            </a:fld>
            <a:endParaRPr lang="fr-BE"/>
          </a:p>
        </p:txBody>
      </p:sp>
    </p:spTree>
    <p:extLst>
      <p:ext uri="{BB962C8B-B14F-4D97-AF65-F5344CB8AC3E}">
        <p14:creationId xmlns:p14="http://schemas.microsoft.com/office/powerpoint/2010/main" val="74306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Avant de lancer tout ces commandes il faut avant tout installer docker. Et c’est le moment ou j’</a:t>
            </a:r>
            <a:r>
              <a:rPr lang="fr-BE" dirty="0" err="1"/>
              <a:t>espere</a:t>
            </a:r>
            <a:r>
              <a:rPr lang="fr-BE" dirty="0"/>
              <a:t> que vous l’avez tous déjà fait</a:t>
            </a:r>
          </a:p>
          <a:p>
            <a:r>
              <a:rPr lang="fr-BE" dirty="0"/>
              <a:t>Pour les </a:t>
            </a:r>
            <a:r>
              <a:rPr lang="fr-BE" dirty="0" err="1"/>
              <a:t>utilisteurs</a:t>
            </a:r>
            <a:r>
              <a:rPr lang="fr-BE" dirty="0"/>
              <a:t> </a:t>
            </a:r>
            <a:r>
              <a:rPr lang="fr-BE" dirty="0" err="1"/>
              <a:t>windows</a:t>
            </a:r>
            <a:r>
              <a:rPr lang="fr-BE" dirty="0"/>
              <a:t> il faut installer WSL (Windows </a:t>
            </a:r>
            <a:r>
              <a:rPr lang="fr-BE" dirty="0" err="1"/>
              <a:t>Subsystem</a:t>
            </a:r>
            <a:r>
              <a:rPr lang="fr-BE" dirty="0"/>
              <a:t> for Linux) avec la commande </a:t>
            </a:r>
            <a:r>
              <a:rPr lang="fr-BE" dirty="0" err="1"/>
              <a:t>wsl</a:t>
            </a:r>
            <a:r>
              <a:rPr lang="fr-BE" dirty="0"/>
              <a:t> --</a:t>
            </a:r>
            <a:r>
              <a:rPr lang="fr-BE" dirty="0" err="1"/>
              <a:t>install</a:t>
            </a:r>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7</a:t>
            </a:fld>
            <a:endParaRPr lang="fr-BE"/>
          </a:p>
        </p:txBody>
      </p:sp>
    </p:spTree>
    <p:extLst>
      <p:ext uri="{BB962C8B-B14F-4D97-AF65-F5344CB8AC3E}">
        <p14:creationId xmlns:p14="http://schemas.microsoft.com/office/powerpoint/2010/main" val="1558842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Avant de lancer tout ces commandes il faut avant tout installer docker.</a:t>
            </a:r>
          </a:p>
          <a:p>
            <a:r>
              <a:rPr lang="fr-BE" dirty="0"/>
              <a:t>Pour les </a:t>
            </a:r>
            <a:r>
              <a:rPr lang="fr-BE" dirty="0" err="1"/>
              <a:t>utilisteurs</a:t>
            </a:r>
            <a:r>
              <a:rPr lang="fr-BE" dirty="0"/>
              <a:t> </a:t>
            </a:r>
            <a:r>
              <a:rPr lang="fr-BE" dirty="0" err="1"/>
              <a:t>windows</a:t>
            </a:r>
            <a:r>
              <a:rPr lang="fr-BE" dirty="0"/>
              <a:t> il faut installer WSL (Windows </a:t>
            </a:r>
            <a:r>
              <a:rPr lang="fr-BE" dirty="0" err="1"/>
              <a:t>Subsystem</a:t>
            </a:r>
            <a:r>
              <a:rPr lang="fr-BE" dirty="0"/>
              <a:t> for Linux) avec la commande </a:t>
            </a:r>
            <a:r>
              <a:rPr lang="fr-BE" dirty="0" err="1"/>
              <a:t>wsl</a:t>
            </a:r>
            <a:r>
              <a:rPr lang="fr-BE" dirty="0"/>
              <a:t> --</a:t>
            </a:r>
            <a:r>
              <a:rPr lang="fr-BE" dirty="0" err="1"/>
              <a:t>install</a:t>
            </a:r>
            <a:endParaRPr lang="fr-BE" dirty="0"/>
          </a:p>
          <a:p>
            <a:r>
              <a:rPr lang="fr-BE" dirty="0"/>
              <a:t>Pour ca rend-vous sur le cite web de docker et télécharger Docker Desktop et puis l’installer.</a:t>
            </a:r>
          </a:p>
        </p:txBody>
      </p:sp>
      <p:sp>
        <p:nvSpPr>
          <p:cNvPr id="4" name="Slide Number Placeholder 3"/>
          <p:cNvSpPr>
            <a:spLocks noGrp="1"/>
          </p:cNvSpPr>
          <p:nvPr>
            <p:ph type="sldNum" sz="quarter" idx="5"/>
          </p:nvPr>
        </p:nvSpPr>
        <p:spPr/>
        <p:txBody>
          <a:bodyPr/>
          <a:lstStyle/>
          <a:p>
            <a:fld id="{F1BF4776-3256-477A-B282-5D71E090D082}" type="slidenum">
              <a:rPr lang="fr-BE" smtClean="0"/>
              <a:t>8</a:t>
            </a:fld>
            <a:endParaRPr lang="fr-BE"/>
          </a:p>
        </p:txBody>
      </p:sp>
    </p:spTree>
    <p:extLst>
      <p:ext uri="{BB962C8B-B14F-4D97-AF65-F5344CB8AC3E}">
        <p14:creationId xmlns:p14="http://schemas.microsoft.com/office/powerpoint/2010/main" val="386573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F1BF4776-3256-477A-B282-5D71E090D082}" type="slidenum">
              <a:rPr lang="fr-BE" smtClean="0"/>
              <a:t>9</a:t>
            </a:fld>
            <a:endParaRPr lang="fr-BE"/>
          </a:p>
        </p:txBody>
      </p:sp>
    </p:spTree>
    <p:extLst>
      <p:ext uri="{BB962C8B-B14F-4D97-AF65-F5344CB8AC3E}">
        <p14:creationId xmlns:p14="http://schemas.microsoft.com/office/powerpoint/2010/main" val="80572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98148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2628822" y="61291"/>
            <a:ext cx="6934359" cy="6682152"/>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blipFill dpi="0" rotWithShape="1">
            <a:blip r:embed="rId2"/>
            <a:srcRect/>
            <a:stretch>
              <a:fillRect/>
            </a:stretch>
          </a:blipFill>
          <a:effectLst/>
        </p:spPr>
        <p:txBody>
          <a:bodyPr wrap="square" anchor="ctr">
            <a:noAutofit/>
          </a:bodyPr>
          <a:lstStyle>
            <a:lvl1pPr marL="0" indent="0" algn="ctr">
              <a:buFontTx/>
              <a:buNone/>
              <a:defRPr sz="1190"/>
            </a:lvl1pPr>
          </a:lstStyle>
          <a:p>
            <a:endParaRPr lang="en-US"/>
          </a:p>
        </p:txBody>
      </p:sp>
    </p:spTree>
    <p:extLst>
      <p:ext uri="{BB962C8B-B14F-4D97-AF65-F5344CB8AC3E}">
        <p14:creationId xmlns:p14="http://schemas.microsoft.com/office/powerpoint/2010/main" val="4065897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471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2628822" y="61291"/>
            <a:ext cx="6934359" cy="6682152"/>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blipFill dpi="0" rotWithShape="1">
            <a:blip r:embed="rId2"/>
            <a:srcRect/>
            <a:stretch>
              <a:fillRect/>
            </a:stretch>
          </a:blipFill>
          <a:effectLst/>
        </p:spPr>
        <p:txBody>
          <a:bodyPr wrap="square" anchor="ctr">
            <a:noAutofit/>
          </a:bodyPr>
          <a:lstStyle>
            <a:lvl1pPr marL="0" indent="0" algn="ctr">
              <a:buFontTx/>
              <a:buNone/>
              <a:defRPr sz="1190"/>
            </a:lvl1pPr>
          </a:lstStyle>
          <a:p>
            <a:endParaRPr lang="en-US"/>
          </a:p>
        </p:txBody>
      </p:sp>
    </p:spTree>
    <p:extLst>
      <p:ext uri="{BB962C8B-B14F-4D97-AF65-F5344CB8AC3E}">
        <p14:creationId xmlns:p14="http://schemas.microsoft.com/office/powerpoint/2010/main" val="3158750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83633B-4F33-45A1-B686-1C4BAA855F9C}"/>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 name="Picture 2" descr="Logo&#10;&#10;Description automatically generated">
            <a:extLst>
              <a:ext uri="{FF2B5EF4-FFF2-40B4-BE49-F238E27FC236}">
                <a16:creationId xmlns:a16="http://schemas.microsoft.com/office/drawing/2014/main" id="{E4E00329-3241-43EC-8C10-9D8BC23A6070}"/>
              </a:ext>
            </a:extLst>
          </p:cNvPr>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2157" t="11058" r="2291" b="10726"/>
          <a:stretch/>
        </p:blipFill>
        <p:spPr>
          <a:xfrm>
            <a:off x="11308438" y="6128469"/>
            <a:ext cx="659691" cy="540000"/>
          </a:xfrm>
          <a:prstGeom prst="rect">
            <a:avLst/>
          </a:prstGeom>
        </p:spPr>
      </p:pic>
    </p:spTree>
    <p:extLst>
      <p:ext uri="{BB962C8B-B14F-4D97-AF65-F5344CB8AC3E}">
        <p14:creationId xmlns:p14="http://schemas.microsoft.com/office/powerpoint/2010/main" val="612354100"/>
      </p:ext>
    </p:extLst>
  </p:cSld>
  <p:clrMap bg1="lt1" tx1="dk1" bg2="lt2" tx2="dk2" accent1="accent1" accent2="accent2" accent3="accent3" accent4="accent4" accent5="accent5" accent6="accent6" hlink="hlink" folHlink="folHlink"/>
  <p:sldLayoutIdLst>
    <p:sldLayoutId id="2147483649" r:id="rId1"/>
    <p:sldLayoutId id="2147483688" r:id="rId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83633B-4F33-45A1-B686-1C4BAA855F9C}"/>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5" name="Group 4">
            <a:extLst>
              <a:ext uri="{FF2B5EF4-FFF2-40B4-BE49-F238E27FC236}">
                <a16:creationId xmlns:a16="http://schemas.microsoft.com/office/drawing/2014/main" id="{1EA832F1-16F2-EE7F-B7C9-856853833C69}"/>
              </a:ext>
            </a:extLst>
          </p:cNvPr>
          <p:cNvGrpSpPr/>
          <p:nvPr userDrawn="1"/>
        </p:nvGrpSpPr>
        <p:grpSpPr>
          <a:xfrm>
            <a:off x="11308437" y="5967180"/>
            <a:ext cx="658800" cy="708505"/>
            <a:chOff x="11308437" y="6010274"/>
            <a:chExt cx="658800" cy="708505"/>
          </a:xfrm>
        </p:grpSpPr>
        <p:pic>
          <p:nvPicPr>
            <p:cNvPr id="3" name="Picture 2">
              <a:extLst>
                <a:ext uri="{FF2B5EF4-FFF2-40B4-BE49-F238E27FC236}">
                  <a16:creationId xmlns:a16="http://schemas.microsoft.com/office/drawing/2014/main" id="{E4E00329-3241-43EC-8C10-9D8BC23A607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96" b="-21"/>
            <a:stretch/>
          </p:blipFill>
          <p:spPr>
            <a:xfrm>
              <a:off x="11349837" y="6010274"/>
              <a:ext cx="576000" cy="573847"/>
            </a:xfrm>
            <a:prstGeom prst="rect">
              <a:avLst/>
            </a:prstGeom>
          </p:spPr>
        </p:pic>
        <p:sp>
          <p:nvSpPr>
            <p:cNvPr id="2" name="TextBox 1">
              <a:extLst>
                <a:ext uri="{FF2B5EF4-FFF2-40B4-BE49-F238E27FC236}">
                  <a16:creationId xmlns:a16="http://schemas.microsoft.com/office/drawing/2014/main" id="{2019B2B0-06A0-B204-A83E-FF01D2A36B1D}"/>
                </a:ext>
              </a:extLst>
            </p:cNvPr>
            <p:cNvSpPr txBox="1"/>
            <p:nvPr userDrawn="1"/>
          </p:nvSpPr>
          <p:spPr>
            <a:xfrm>
              <a:off x="11308437" y="6611046"/>
              <a:ext cx="658800" cy="107733"/>
            </a:xfrm>
            <a:prstGeom prst="rect">
              <a:avLst/>
            </a:prstGeom>
            <a:noFill/>
          </p:spPr>
          <p:txBody>
            <a:bodyPr wrap="none" lIns="0" tIns="0" rIns="0" bIns="0" rtlCol="0" anchor="ctr" anchorCtr="0">
              <a:noAutofit/>
            </a:bodyPr>
            <a:lstStyle/>
            <a:p>
              <a:pPr algn="ctr"/>
              <a:r>
                <a:rPr lang="fr-BE" sz="1100" dirty="0">
                  <a:solidFill>
                    <a:schemeClr val="bg1"/>
                  </a:solidFill>
                </a:rPr>
                <a:t>STAR WARS</a:t>
              </a:r>
            </a:p>
          </p:txBody>
        </p:sp>
      </p:grpSp>
    </p:spTree>
    <p:extLst>
      <p:ext uri="{BB962C8B-B14F-4D97-AF65-F5344CB8AC3E}">
        <p14:creationId xmlns:p14="http://schemas.microsoft.com/office/powerpoint/2010/main" val="258777153"/>
      </p:ext>
    </p:extLst>
  </p:cSld>
  <p:clrMap bg1="lt1" tx1="dk1" bg2="lt2" tx2="dk2" accent1="accent1" accent2="accent2" accent3="accent3" accent4="accent4" accent5="accent5" accent6="accent6" hlink="hlink" folHlink="folHlink"/>
  <p:sldLayoutIdLst>
    <p:sldLayoutId id="2147483690" r:id="rId1"/>
    <p:sldLayoutId id="2147483691" r:id="rId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12.sv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svg"/><Relationship Id="rId7"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7.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0.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0.sv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0.sv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svg"/><Relationship Id="rId7"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3.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10" Type="http://schemas.openxmlformats.org/officeDocument/2006/relationships/image" Target="../media/image53.png"/><Relationship Id="rId4" Type="http://schemas.openxmlformats.org/officeDocument/2006/relationships/image" Target="../media/image39.png"/><Relationship Id="rId9" Type="http://schemas.openxmlformats.org/officeDocument/2006/relationships/image" Target="../media/image48.sv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svg"/><Relationship Id="rId7" Type="http://schemas.openxmlformats.org/officeDocument/2006/relationships/image" Target="../media/image52.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8.sv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230C7FD5-9EF9-424F-9BA1-03E88900B3E2}"/>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8199" y="1531398"/>
            <a:ext cx="4435602" cy="3795204"/>
          </a:xfrm>
          <a:prstGeom prst="rect">
            <a:avLst/>
          </a:prstGeom>
        </p:spPr>
      </p:pic>
    </p:spTree>
    <p:extLst>
      <p:ext uri="{BB962C8B-B14F-4D97-AF65-F5344CB8AC3E}">
        <p14:creationId xmlns:p14="http://schemas.microsoft.com/office/powerpoint/2010/main" val="141012910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873C84F-B6D7-47FD-B5DA-FFC23EFA8CC1}"/>
              </a:ext>
            </a:extLst>
          </p:cNvPr>
          <p:cNvGrpSpPr/>
          <p:nvPr/>
        </p:nvGrpSpPr>
        <p:grpSpPr>
          <a:xfrm>
            <a:off x="1218265" y="2360857"/>
            <a:ext cx="9755471" cy="2136287"/>
            <a:chOff x="3198529" y="2360857"/>
            <a:chExt cx="9755471" cy="2136287"/>
          </a:xfrm>
        </p:grpSpPr>
        <p:pic>
          <p:nvPicPr>
            <p:cNvPr id="7" name="Graphic 6">
              <a:extLst>
                <a:ext uri="{FF2B5EF4-FFF2-40B4-BE49-F238E27FC236}">
                  <a16:creationId xmlns:a16="http://schemas.microsoft.com/office/drawing/2014/main" id="{3475849E-F4B5-46FC-82CE-96E48EE25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198529" y="2529000"/>
              <a:ext cx="1800000" cy="1800000"/>
            </a:xfrm>
            <a:prstGeom prst="rect">
              <a:avLst/>
            </a:prstGeom>
            <a:effectLst>
              <a:outerShdw blurRad="241300" sx="102000" sy="102000" algn="ctr" rotWithShape="0">
                <a:schemeClr val="bg1">
                  <a:alpha val="66000"/>
                </a:schemeClr>
              </a:outerShdw>
            </a:effectLst>
          </p:spPr>
        </p:pic>
        <p:grpSp>
          <p:nvGrpSpPr>
            <p:cNvPr id="2" name="Group 1">
              <a:extLst>
                <a:ext uri="{FF2B5EF4-FFF2-40B4-BE49-F238E27FC236}">
                  <a16:creationId xmlns:a16="http://schemas.microsoft.com/office/drawing/2014/main" id="{5A98245A-BF56-476B-B07E-02567DDDF690}"/>
                </a:ext>
              </a:extLst>
            </p:cNvPr>
            <p:cNvGrpSpPr/>
            <p:nvPr/>
          </p:nvGrpSpPr>
          <p:grpSpPr>
            <a:xfrm>
              <a:off x="5224953" y="2360857"/>
              <a:ext cx="7729047" cy="2136287"/>
              <a:chOff x="5224953" y="2747482"/>
              <a:chExt cx="7729047" cy="2136287"/>
            </a:xfrm>
          </p:grpSpPr>
          <p:sp>
            <p:nvSpPr>
              <p:cNvPr id="8" name="TextBox 7">
                <a:extLst>
                  <a:ext uri="{FF2B5EF4-FFF2-40B4-BE49-F238E27FC236}">
                    <a16:creationId xmlns:a16="http://schemas.microsoft.com/office/drawing/2014/main" id="{8868A38F-9438-4F5E-8B3C-8C8A9797FDDA}"/>
                  </a:ext>
                </a:extLst>
              </p:cNvPr>
              <p:cNvSpPr txBox="1"/>
              <p:nvPr/>
            </p:nvSpPr>
            <p:spPr>
              <a:xfrm>
                <a:off x="5224953" y="2747482"/>
                <a:ext cx="5645787" cy="369332"/>
              </a:xfrm>
              <a:prstGeom prst="rect">
                <a:avLst/>
              </a:prstGeom>
              <a:noFill/>
            </p:spPr>
            <p:txBody>
              <a:bodyPr wrap="square">
                <a:spAutoFit/>
              </a:bodyPr>
              <a:lstStyle/>
              <a:p>
                <a:r>
                  <a:rPr lang="fr-BE" dirty="0">
                    <a:solidFill>
                      <a:schemeClr val="bg1"/>
                    </a:solidFill>
                    <a:latin typeface="Consolas" panose="020B0609020204030204" pitchFamily="49" charset="0"/>
                  </a:rPr>
                  <a:t>Go to https://www.docker.com/get-started</a:t>
                </a:r>
              </a:p>
            </p:txBody>
          </p:sp>
          <p:sp>
            <p:nvSpPr>
              <p:cNvPr id="10" name="TextBox 9">
                <a:extLst>
                  <a:ext uri="{FF2B5EF4-FFF2-40B4-BE49-F238E27FC236}">
                    <a16:creationId xmlns:a16="http://schemas.microsoft.com/office/drawing/2014/main" id="{747F22DF-0F09-44E0-A2CD-D3BA5BF0FEDC}"/>
                  </a:ext>
                </a:extLst>
              </p:cNvPr>
              <p:cNvSpPr txBox="1"/>
              <p:nvPr/>
            </p:nvSpPr>
            <p:spPr>
              <a:xfrm>
                <a:off x="5224953" y="3244134"/>
                <a:ext cx="5645787" cy="369332"/>
              </a:xfrm>
              <a:prstGeom prst="rect">
                <a:avLst/>
              </a:prstGeom>
              <a:noFill/>
            </p:spPr>
            <p:txBody>
              <a:bodyPr wrap="square">
                <a:spAutoFit/>
              </a:bodyPr>
              <a:lstStyle/>
              <a:p>
                <a:r>
                  <a:rPr lang="en-US" dirty="0">
                    <a:solidFill>
                      <a:schemeClr val="bg1"/>
                    </a:solidFill>
                    <a:latin typeface="Consolas" panose="020B0609020204030204" pitchFamily="49" charset="0"/>
                  </a:rPr>
                  <a:t>Download the installer</a:t>
                </a:r>
                <a:endParaRPr lang="fr-BE"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25D9F6F5-6EAB-432A-A4CA-C2ECDD13DECF}"/>
                  </a:ext>
                </a:extLst>
              </p:cNvPr>
              <p:cNvSpPr txBox="1"/>
              <p:nvPr/>
            </p:nvSpPr>
            <p:spPr>
              <a:xfrm>
                <a:off x="5224953" y="3740786"/>
                <a:ext cx="5645787" cy="646331"/>
              </a:xfrm>
              <a:prstGeom prst="rect">
                <a:avLst/>
              </a:prstGeom>
              <a:noFill/>
            </p:spPr>
            <p:txBody>
              <a:bodyPr wrap="square">
                <a:spAutoFit/>
              </a:bodyPr>
              <a:lstStyle/>
              <a:p>
                <a:r>
                  <a:rPr lang="en-US" dirty="0">
                    <a:solidFill>
                      <a:schemeClr val="bg1"/>
                    </a:solidFill>
                    <a:latin typeface="Consolas" panose="020B0609020204030204" pitchFamily="49" charset="0"/>
                  </a:rPr>
                  <a:t>Double click the </a:t>
                </a:r>
                <a:r>
                  <a:rPr lang="en-US" dirty="0" err="1">
                    <a:solidFill>
                      <a:schemeClr val="bg1"/>
                    </a:solidFill>
                    <a:latin typeface="Consolas" panose="020B0609020204030204" pitchFamily="49" charset="0"/>
                  </a:rPr>
                  <a:t>Docker.dmg</a:t>
                </a:r>
                <a:r>
                  <a:rPr lang="en-US" dirty="0">
                    <a:solidFill>
                      <a:schemeClr val="bg1"/>
                    </a:solidFill>
                    <a:latin typeface="Consolas" panose="020B0609020204030204" pitchFamily="49" charset="0"/>
                  </a:rPr>
                  <a:t> file then drag the Docker icon to the Application folder</a:t>
                </a:r>
                <a:endParaRPr lang="fr-BE"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81351199-5A9B-43BE-80DB-B6F19C840BF7}"/>
                  </a:ext>
                </a:extLst>
              </p:cNvPr>
              <p:cNvSpPr txBox="1"/>
              <p:nvPr/>
            </p:nvSpPr>
            <p:spPr>
              <a:xfrm>
                <a:off x="5224953" y="4514437"/>
                <a:ext cx="7729047" cy="369332"/>
              </a:xfrm>
              <a:prstGeom prst="rect">
                <a:avLst/>
              </a:prstGeom>
              <a:noFill/>
            </p:spPr>
            <p:txBody>
              <a:bodyPr wrap="square">
                <a:spAutoFit/>
              </a:bodyPr>
              <a:lstStyle/>
              <a:p>
                <a:r>
                  <a:rPr lang="en-US" dirty="0">
                    <a:solidFill>
                      <a:schemeClr val="bg1"/>
                    </a:solidFill>
                    <a:latin typeface="Consolas" panose="020B0609020204030204" pitchFamily="49" charset="0"/>
                  </a:rPr>
                  <a:t>Double click the </a:t>
                </a:r>
                <a:r>
                  <a:rPr lang="en-US" dirty="0" err="1">
                    <a:solidFill>
                      <a:schemeClr val="bg1"/>
                    </a:solidFill>
                    <a:latin typeface="Consolas" panose="020B0609020204030204" pitchFamily="49" charset="0"/>
                  </a:rPr>
                  <a:t>Docker.app</a:t>
                </a:r>
                <a:r>
                  <a:rPr lang="en-US" dirty="0">
                    <a:solidFill>
                      <a:schemeClr val="bg1"/>
                    </a:solidFill>
                    <a:latin typeface="Consolas" panose="020B0609020204030204" pitchFamily="49" charset="0"/>
                  </a:rPr>
                  <a:t> in the Application folder</a:t>
                </a:r>
                <a:endParaRPr lang="fr-BE" dirty="0">
                  <a:solidFill>
                    <a:schemeClr val="bg1"/>
                  </a:solidFill>
                  <a:latin typeface="Consolas" panose="020B0609020204030204" pitchFamily="49" charset="0"/>
                </a:endParaRPr>
              </a:p>
            </p:txBody>
          </p:sp>
        </p:grpSp>
      </p:grpSp>
    </p:spTree>
    <p:extLst>
      <p:ext uri="{BB962C8B-B14F-4D97-AF65-F5344CB8AC3E}">
        <p14:creationId xmlns:p14="http://schemas.microsoft.com/office/powerpoint/2010/main" val="22501498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Hello world </a:t>
            </a:r>
            <a:r>
              <a:rPr lang="en-BE" sz="2400" dirty="0"/>
              <a:t>👋</a:t>
            </a:r>
            <a:endParaRPr lang="fr-BE" sz="2400" dirty="0">
              <a:solidFill>
                <a:schemeClr val="tx1"/>
              </a:solidFill>
              <a:latin typeface="Montserrat Black" panose="00000A00000000000000" pitchFamily="2" charset="0"/>
            </a:endParaRPr>
          </a:p>
        </p:txBody>
      </p:sp>
      <p:sp>
        <p:nvSpPr>
          <p:cNvPr id="6" name="TextBox 5">
            <a:extLst>
              <a:ext uri="{FF2B5EF4-FFF2-40B4-BE49-F238E27FC236}">
                <a16:creationId xmlns:a16="http://schemas.microsoft.com/office/drawing/2014/main" id="{DBA1CD32-BDB8-4617-A464-090E974A8CF7}"/>
              </a:ext>
            </a:extLst>
          </p:cNvPr>
          <p:cNvSpPr txBox="1"/>
          <p:nvPr/>
        </p:nvSpPr>
        <p:spPr>
          <a:xfrm>
            <a:off x="2587341" y="3244334"/>
            <a:ext cx="7017319" cy="707886"/>
          </a:xfrm>
          <a:prstGeom prst="rect">
            <a:avLst/>
          </a:prstGeom>
          <a:noFill/>
        </p:spPr>
        <p:txBody>
          <a:bodyPr wrap="square">
            <a:spAutoFit/>
          </a:bodyPr>
          <a:lstStyle/>
          <a:p>
            <a:pPr algn="ctr"/>
            <a:r>
              <a:rPr lang="de-DE" sz="4000" dirty="0">
                <a:solidFill>
                  <a:srgbClr val="9CDCFE"/>
                </a:solidFill>
                <a:latin typeface="Consolas" panose="020B0609020204030204" pitchFamily="49" charset="0"/>
              </a:rPr>
              <a:t>docker</a:t>
            </a:r>
            <a:r>
              <a:rPr lang="de-DE" sz="4000" b="0" dirty="0">
                <a:solidFill>
                  <a:srgbClr val="D4D4D4"/>
                </a:solidFill>
                <a:latin typeface="Consolas" panose="020B0609020204030204" pitchFamily="49" charset="0"/>
              </a:rPr>
              <a:t> </a:t>
            </a:r>
            <a:r>
              <a:rPr lang="de-DE" sz="4000" dirty="0">
                <a:solidFill>
                  <a:srgbClr val="CE9178"/>
                </a:solidFill>
                <a:latin typeface="Consolas" panose="020B0609020204030204" pitchFamily="49" charset="0"/>
              </a:rPr>
              <a:t>run</a:t>
            </a:r>
            <a:r>
              <a:rPr lang="de-DE" sz="4000" b="0" dirty="0">
                <a:solidFill>
                  <a:srgbClr val="D4D4D4"/>
                </a:solidFill>
                <a:latin typeface="Consolas" panose="020B0609020204030204" pitchFamily="49" charset="0"/>
              </a:rPr>
              <a:t> </a:t>
            </a:r>
            <a:r>
              <a:rPr lang="de-DE" sz="4000" dirty="0">
                <a:solidFill>
                  <a:srgbClr val="DCDCAA"/>
                </a:solidFill>
                <a:latin typeface="Consolas" panose="020B0609020204030204" pitchFamily="49" charset="0"/>
              </a:rPr>
              <a:t>hello-world</a:t>
            </a:r>
            <a:endParaRPr lang="de-DE" sz="4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1529646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91422-A09D-0B6A-12AD-5621A03C3589}"/>
              </a:ext>
            </a:extLst>
          </p:cNvPr>
          <p:cNvSpPr txBox="1"/>
          <p:nvPr/>
        </p:nvSpPr>
        <p:spPr>
          <a:xfrm>
            <a:off x="394108" y="1819070"/>
            <a:ext cx="4209031" cy="461665"/>
          </a:xfrm>
          <a:prstGeom prst="rect">
            <a:avLst/>
          </a:prstGeom>
          <a:noFill/>
        </p:spPr>
        <p:txBody>
          <a:bodyPr wrap="square">
            <a:spAutoFit/>
          </a:bodyPr>
          <a:lstStyle/>
          <a:p>
            <a:pPr algn="ctr"/>
            <a:r>
              <a:rPr lang="de-DE" sz="2400" dirty="0">
                <a:solidFill>
                  <a:srgbClr val="9CDCFE"/>
                </a:solidFill>
                <a:effectLst>
                  <a:outerShdw blurRad="241300" sx="102000" sy="102000" algn="ctr" rotWithShape="0">
                    <a:schemeClr val="accent4">
                      <a:lumMod val="60000"/>
                      <a:lumOff val="40000"/>
                      <a:alpha val="66000"/>
                    </a:schemeClr>
                  </a:outerShdw>
                </a:effectLst>
                <a:latin typeface="Consolas" panose="020B0609020204030204" pitchFamily="49" charset="0"/>
              </a:rPr>
              <a:t>docker</a:t>
            </a:r>
            <a:r>
              <a:rPr lang="de-DE" sz="2400" b="0" dirty="0">
                <a:solidFill>
                  <a:srgbClr val="D4D4D4"/>
                </a:solidFill>
                <a:effectLst/>
                <a:latin typeface="Consolas" panose="020B0609020204030204" pitchFamily="49" charset="0"/>
              </a:rPr>
              <a:t> </a:t>
            </a:r>
            <a:r>
              <a:rPr lang="de-DE" sz="2400" dirty="0">
                <a:solidFill>
                  <a:srgbClr val="CE9178"/>
                </a:solidFill>
                <a:effectLst>
                  <a:outerShdw blurRad="241300" sx="102000" sy="102000" algn="ctr" rotWithShape="0">
                    <a:schemeClr val="accent4">
                      <a:lumMod val="60000"/>
                      <a:lumOff val="40000"/>
                      <a:alpha val="66000"/>
                    </a:schemeClr>
                  </a:outerShdw>
                </a:effectLst>
                <a:latin typeface="Consolas" panose="020B0609020204030204" pitchFamily="49" charset="0"/>
              </a:rPr>
              <a:t>run</a:t>
            </a:r>
            <a:r>
              <a:rPr lang="de-DE" sz="2400" b="0" dirty="0">
                <a:solidFill>
                  <a:srgbClr val="D4D4D4"/>
                </a:solidFill>
                <a:effectLst/>
                <a:latin typeface="Consolas" panose="020B0609020204030204" pitchFamily="49" charset="0"/>
              </a:rPr>
              <a:t> </a:t>
            </a:r>
            <a:r>
              <a:rPr lang="de-DE" sz="2400" dirty="0">
                <a:solidFill>
                  <a:srgbClr val="DCDCAA"/>
                </a:solidFill>
                <a:effectLst>
                  <a:outerShdw blurRad="241300" sx="102000" sy="102000" algn="ctr" rotWithShape="0">
                    <a:schemeClr val="accent4">
                      <a:lumMod val="60000"/>
                      <a:lumOff val="40000"/>
                      <a:alpha val="66000"/>
                    </a:schemeClr>
                  </a:outerShdw>
                </a:effectLst>
                <a:latin typeface="Consolas" panose="020B0609020204030204" pitchFamily="49" charset="0"/>
              </a:rPr>
              <a:t>hello-world</a:t>
            </a:r>
            <a:endParaRPr lang="de-DE" sz="2400" dirty="0">
              <a:solidFill>
                <a:schemeClr val="bg1"/>
              </a:solidFill>
              <a:effectLst>
                <a:outerShdw blurRad="241300" sx="102000" sy="102000" algn="ctr" rotWithShape="0">
                  <a:schemeClr val="accent4">
                    <a:lumMod val="60000"/>
                    <a:lumOff val="40000"/>
                    <a:alpha val="66000"/>
                  </a:schemeClr>
                </a:outerShdw>
              </a:effectLst>
              <a:latin typeface="Consolas" panose="020B0609020204030204" pitchFamily="49" charset="0"/>
            </a:endParaRPr>
          </a:p>
        </p:txBody>
      </p:sp>
      <p:sp>
        <p:nvSpPr>
          <p:cNvPr id="23" name="Rectangle: Rounded Corners 22">
            <a:extLst>
              <a:ext uri="{FF2B5EF4-FFF2-40B4-BE49-F238E27FC236}">
                <a16:creationId xmlns:a16="http://schemas.microsoft.com/office/drawing/2014/main" id="{54D642CC-95B0-7AEA-46C7-9C28A099E480}"/>
              </a:ext>
            </a:extLst>
          </p:cNvPr>
          <p:cNvSpPr/>
          <p:nvPr/>
        </p:nvSpPr>
        <p:spPr>
          <a:xfrm>
            <a:off x="5178887" y="3290390"/>
            <a:ext cx="2709596" cy="2135404"/>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a:p>
        </p:txBody>
      </p:sp>
      <p:sp>
        <p:nvSpPr>
          <p:cNvPr id="24" name="Rectangle: Rounded Corners 23">
            <a:extLst>
              <a:ext uri="{FF2B5EF4-FFF2-40B4-BE49-F238E27FC236}">
                <a16:creationId xmlns:a16="http://schemas.microsoft.com/office/drawing/2014/main" id="{7D009799-FF82-871E-E1C6-FF784A1923D6}"/>
              </a:ext>
            </a:extLst>
          </p:cNvPr>
          <p:cNvSpPr/>
          <p:nvPr/>
        </p:nvSpPr>
        <p:spPr>
          <a:xfrm>
            <a:off x="5311873" y="3118270"/>
            <a:ext cx="1526612"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latin typeface="Montserrat" panose="00000500000000000000" pitchFamily="2" charset="0"/>
              </a:rPr>
              <a:t>Docker Hub</a:t>
            </a:r>
          </a:p>
        </p:txBody>
      </p:sp>
      <p:sp>
        <p:nvSpPr>
          <p:cNvPr id="11" name="Rectangle: Rounded Corners 10">
            <a:extLst>
              <a:ext uri="{FF2B5EF4-FFF2-40B4-BE49-F238E27FC236}">
                <a16:creationId xmlns:a16="http://schemas.microsoft.com/office/drawing/2014/main" id="{EA7164D3-054E-D249-A607-B4188A2C43F4}"/>
              </a:ext>
            </a:extLst>
          </p:cNvPr>
          <p:cNvSpPr/>
          <p:nvPr/>
        </p:nvSpPr>
        <p:spPr>
          <a:xfrm>
            <a:off x="1143827" y="3216499"/>
            <a:ext cx="2709596" cy="312530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29" name="Rectangle: Rounded Corners 28">
            <a:extLst>
              <a:ext uri="{FF2B5EF4-FFF2-40B4-BE49-F238E27FC236}">
                <a16:creationId xmlns:a16="http://schemas.microsoft.com/office/drawing/2014/main" id="{751A06AD-EC3C-B6C9-4912-DC291578B87A}"/>
              </a:ext>
            </a:extLst>
          </p:cNvPr>
          <p:cNvSpPr/>
          <p:nvPr/>
        </p:nvSpPr>
        <p:spPr>
          <a:xfrm>
            <a:off x="1289407" y="3588354"/>
            <a:ext cx="2418433" cy="245577"/>
          </a:xfrm>
          <a:prstGeom prst="roundRect">
            <a:avLst>
              <a:gd name="adj" fmla="val 28456"/>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latin typeface="Montserrat Light" panose="00000400000000000000" pitchFamily="2" charset="0"/>
              </a:rPr>
              <a:t>Docker Client</a:t>
            </a:r>
          </a:p>
        </p:txBody>
      </p:sp>
      <p:sp>
        <p:nvSpPr>
          <p:cNvPr id="44" name="Rectangle: Rounded Corners 43">
            <a:extLst>
              <a:ext uri="{FF2B5EF4-FFF2-40B4-BE49-F238E27FC236}">
                <a16:creationId xmlns:a16="http://schemas.microsoft.com/office/drawing/2014/main" id="{8D60B87B-9C75-3A97-F990-A7D424DBF46C}"/>
              </a:ext>
            </a:extLst>
          </p:cNvPr>
          <p:cNvSpPr/>
          <p:nvPr/>
        </p:nvSpPr>
        <p:spPr>
          <a:xfrm>
            <a:off x="1212103" y="4034456"/>
            <a:ext cx="2573038" cy="1276157"/>
          </a:xfrm>
          <a:prstGeom prst="roundRect">
            <a:avLst>
              <a:gd name="adj" fmla="val 597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BE" sz="1400" dirty="0">
                <a:solidFill>
                  <a:schemeClr val="tx1"/>
                </a:solidFill>
                <a:latin typeface="Montserrat Light" panose="00000400000000000000" pitchFamily="2" charset="0"/>
              </a:rPr>
              <a:t>Docker Host</a:t>
            </a:r>
          </a:p>
        </p:txBody>
      </p:sp>
      <p:sp>
        <p:nvSpPr>
          <p:cNvPr id="45" name="Rectangle: Rounded Corners 44">
            <a:extLst>
              <a:ext uri="{FF2B5EF4-FFF2-40B4-BE49-F238E27FC236}">
                <a16:creationId xmlns:a16="http://schemas.microsoft.com/office/drawing/2014/main" id="{768B3AA6-0EA6-28FF-6400-A32C21816ECB}"/>
              </a:ext>
            </a:extLst>
          </p:cNvPr>
          <p:cNvSpPr/>
          <p:nvPr/>
        </p:nvSpPr>
        <p:spPr>
          <a:xfrm>
            <a:off x="1289407" y="5469248"/>
            <a:ext cx="2418433" cy="694135"/>
          </a:xfrm>
          <a:prstGeom prst="roundRect">
            <a:avLst>
              <a:gd name="adj" fmla="val 0"/>
            </a:avLst>
          </a:prstGeom>
          <a:solidFill>
            <a:srgbClr val="8FAAD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BE" sz="1050" i="1" dirty="0">
                <a:latin typeface="Montserrat" panose="00000500000000000000" pitchFamily="2" charset="0"/>
              </a:rPr>
              <a:t>Image Cache</a:t>
            </a:r>
            <a:endParaRPr lang="fr-BE" sz="1100" i="1" dirty="0">
              <a:latin typeface="Montserrat" panose="00000500000000000000" pitchFamily="2" charset="0"/>
            </a:endParaRPr>
          </a:p>
        </p:txBody>
      </p:sp>
      <p:cxnSp>
        <p:nvCxnSpPr>
          <p:cNvPr id="48" name="Straight Arrow Connector 47">
            <a:extLst>
              <a:ext uri="{FF2B5EF4-FFF2-40B4-BE49-F238E27FC236}">
                <a16:creationId xmlns:a16="http://schemas.microsoft.com/office/drawing/2014/main" id="{76D5592F-AFC0-8775-BE5D-1E7B48484768}"/>
              </a:ext>
            </a:extLst>
          </p:cNvPr>
          <p:cNvCxnSpPr>
            <a:cxnSpLocks/>
            <a:stCxn id="2" idx="2"/>
            <a:endCxn id="29" idx="0"/>
          </p:cNvCxnSpPr>
          <p:nvPr/>
        </p:nvCxnSpPr>
        <p:spPr>
          <a:xfrm>
            <a:off x="2498624" y="2280735"/>
            <a:ext cx="0" cy="1307619"/>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289AF58-7BF3-4B60-1965-77DBEC258691}"/>
              </a:ext>
            </a:extLst>
          </p:cNvPr>
          <p:cNvSpPr/>
          <p:nvPr/>
        </p:nvSpPr>
        <p:spPr>
          <a:xfrm>
            <a:off x="1276813" y="3044380"/>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Your Computer</a:t>
            </a:r>
          </a:p>
        </p:txBody>
      </p:sp>
      <p:cxnSp>
        <p:nvCxnSpPr>
          <p:cNvPr id="50" name="Straight Arrow Connector 49">
            <a:extLst>
              <a:ext uri="{FF2B5EF4-FFF2-40B4-BE49-F238E27FC236}">
                <a16:creationId xmlns:a16="http://schemas.microsoft.com/office/drawing/2014/main" id="{93A0C9CC-F961-6143-9C23-DAF9FE0BD19D}"/>
              </a:ext>
            </a:extLst>
          </p:cNvPr>
          <p:cNvCxnSpPr>
            <a:cxnSpLocks/>
            <a:stCxn id="29" idx="2"/>
            <a:endCxn id="44" idx="0"/>
          </p:cNvCxnSpPr>
          <p:nvPr/>
        </p:nvCxnSpPr>
        <p:spPr>
          <a:xfrm flipH="1">
            <a:off x="2498622" y="3833931"/>
            <a:ext cx="2" cy="200525"/>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EF6025F-0D78-116A-1937-26916D3FEC8B}"/>
              </a:ext>
            </a:extLst>
          </p:cNvPr>
          <p:cNvSpPr/>
          <p:nvPr/>
        </p:nvSpPr>
        <p:spPr>
          <a:xfrm>
            <a:off x="5324469" y="3634630"/>
            <a:ext cx="2418433" cy="245577"/>
          </a:xfrm>
          <a:prstGeom prst="roundRect">
            <a:avLst>
              <a:gd name="adj" fmla="val 28456"/>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latin typeface="Montserrat Light" panose="00000400000000000000" pitchFamily="2" charset="0"/>
              </a:rPr>
              <a:t>hello-world</a:t>
            </a:r>
          </a:p>
        </p:txBody>
      </p:sp>
      <p:sp>
        <p:nvSpPr>
          <p:cNvPr id="54" name="Rectangle: Rounded Corners 53">
            <a:extLst>
              <a:ext uri="{FF2B5EF4-FFF2-40B4-BE49-F238E27FC236}">
                <a16:creationId xmlns:a16="http://schemas.microsoft.com/office/drawing/2014/main" id="{81B4B795-9FC9-C4D2-FDFF-A2FFF647E9F9}"/>
              </a:ext>
            </a:extLst>
          </p:cNvPr>
          <p:cNvSpPr/>
          <p:nvPr/>
        </p:nvSpPr>
        <p:spPr>
          <a:xfrm>
            <a:off x="5324468" y="4068705"/>
            <a:ext cx="2418433" cy="245577"/>
          </a:xfrm>
          <a:prstGeom prst="roundRect">
            <a:avLst>
              <a:gd name="adj" fmla="val 28456"/>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latin typeface="Montserrat Light" panose="00000400000000000000" pitchFamily="2" charset="0"/>
              </a:rPr>
              <a:t>redis</a:t>
            </a:r>
          </a:p>
        </p:txBody>
      </p:sp>
      <p:sp>
        <p:nvSpPr>
          <p:cNvPr id="55" name="Rectangle: Rounded Corners 54">
            <a:extLst>
              <a:ext uri="{FF2B5EF4-FFF2-40B4-BE49-F238E27FC236}">
                <a16:creationId xmlns:a16="http://schemas.microsoft.com/office/drawing/2014/main" id="{3A4E4CC2-C3E8-9CA9-1029-BB70DD147A73}"/>
              </a:ext>
            </a:extLst>
          </p:cNvPr>
          <p:cNvSpPr/>
          <p:nvPr/>
        </p:nvSpPr>
        <p:spPr>
          <a:xfrm>
            <a:off x="5324467" y="4502780"/>
            <a:ext cx="2418433" cy="245577"/>
          </a:xfrm>
          <a:prstGeom prst="roundRect">
            <a:avLst>
              <a:gd name="adj" fmla="val 28456"/>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ontserrat Light" panose="00000400000000000000" pitchFamily="2" charset="0"/>
              </a:rPr>
              <a:t>Other Image A</a:t>
            </a:r>
          </a:p>
        </p:txBody>
      </p:sp>
      <p:sp>
        <p:nvSpPr>
          <p:cNvPr id="56" name="Rectangle: Rounded Corners 55">
            <a:extLst>
              <a:ext uri="{FF2B5EF4-FFF2-40B4-BE49-F238E27FC236}">
                <a16:creationId xmlns:a16="http://schemas.microsoft.com/office/drawing/2014/main" id="{2DC64612-8A96-2A36-EF0C-6692EF547F8B}"/>
              </a:ext>
            </a:extLst>
          </p:cNvPr>
          <p:cNvSpPr/>
          <p:nvPr/>
        </p:nvSpPr>
        <p:spPr>
          <a:xfrm>
            <a:off x="5324467" y="4936855"/>
            <a:ext cx="2418433" cy="245577"/>
          </a:xfrm>
          <a:prstGeom prst="roundRect">
            <a:avLst>
              <a:gd name="adj" fmla="val 28456"/>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ontserrat Light" panose="00000400000000000000" pitchFamily="2" charset="0"/>
              </a:rPr>
              <a:t>Other Image B</a:t>
            </a:r>
          </a:p>
        </p:txBody>
      </p:sp>
      <p:cxnSp>
        <p:nvCxnSpPr>
          <p:cNvPr id="58" name="Straight Connector 57">
            <a:extLst>
              <a:ext uri="{FF2B5EF4-FFF2-40B4-BE49-F238E27FC236}">
                <a16:creationId xmlns:a16="http://schemas.microsoft.com/office/drawing/2014/main" id="{B34C8330-AA87-E5B7-E0BE-32F4E0B03F4E}"/>
              </a:ext>
            </a:extLst>
          </p:cNvPr>
          <p:cNvCxnSpPr>
            <a:cxnSpLocks/>
            <a:stCxn id="53" idx="3"/>
          </p:cNvCxnSpPr>
          <p:nvPr/>
        </p:nvCxnSpPr>
        <p:spPr>
          <a:xfrm flipV="1">
            <a:off x="7742902" y="2711623"/>
            <a:ext cx="619583" cy="104579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D79152B-7A9B-B41A-971E-9A649D3A1DDF}"/>
              </a:ext>
            </a:extLst>
          </p:cNvPr>
          <p:cNvCxnSpPr>
            <a:cxnSpLocks/>
          </p:cNvCxnSpPr>
          <p:nvPr/>
        </p:nvCxnSpPr>
        <p:spPr>
          <a:xfrm>
            <a:off x="8362485" y="2711623"/>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9671B8B-BC02-3FE6-D581-F89B194D639F}"/>
              </a:ext>
            </a:extLst>
          </p:cNvPr>
          <p:cNvSpPr txBox="1"/>
          <p:nvPr/>
        </p:nvSpPr>
        <p:spPr>
          <a:xfrm>
            <a:off x="8821462" y="2049903"/>
            <a:ext cx="2712408" cy="1323439"/>
          </a:xfrm>
          <a:prstGeom prst="rect">
            <a:avLst/>
          </a:prstGeom>
          <a:noFill/>
        </p:spPr>
        <p:txBody>
          <a:bodyPr wrap="square" rtlCol="0">
            <a:spAutoFit/>
          </a:bodyPr>
          <a:lstStyle/>
          <a:p>
            <a:r>
              <a:rPr lang="en-US" sz="2000" i="1" dirty="0">
                <a:solidFill>
                  <a:schemeClr val="bg1"/>
                </a:solidFill>
                <a:latin typeface="Montserrat" panose="00000500000000000000" pitchFamily="2" charset="0"/>
              </a:rPr>
              <a:t>Single file with everything needed to run one specific program</a:t>
            </a:r>
          </a:p>
        </p:txBody>
      </p:sp>
      <p:sp>
        <p:nvSpPr>
          <p:cNvPr id="69" name="Rectangle: Rounded Corners 68">
            <a:extLst>
              <a:ext uri="{FF2B5EF4-FFF2-40B4-BE49-F238E27FC236}">
                <a16:creationId xmlns:a16="http://schemas.microsoft.com/office/drawing/2014/main" id="{2B6AF223-1F59-835E-F961-EAEB4E0CF76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Hello world </a:t>
            </a:r>
            <a:r>
              <a:rPr lang="en-BE" sz="2400" dirty="0"/>
              <a:t>👋</a:t>
            </a:r>
            <a:endParaRPr lang="fr-BE" sz="2400" dirty="0">
              <a:solidFill>
                <a:schemeClr val="tx1"/>
              </a:solidFill>
              <a:latin typeface="Montserrat Black" panose="00000A00000000000000" pitchFamily="2" charset="0"/>
            </a:endParaRPr>
          </a:p>
        </p:txBody>
      </p:sp>
      <p:cxnSp>
        <p:nvCxnSpPr>
          <p:cNvPr id="74" name="Connector: Elbow 73">
            <a:extLst>
              <a:ext uri="{FF2B5EF4-FFF2-40B4-BE49-F238E27FC236}">
                <a16:creationId xmlns:a16="http://schemas.microsoft.com/office/drawing/2014/main" id="{AB1AB227-6244-88F5-5FE0-15DB57A977DF}"/>
              </a:ext>
            </a:extLst>
          </p:cNvPr>
          <p:cNvCxnSpPr>
            <a:cxnSpLocks/>
            <a:stCxn id="44" idx="3"/>
            <a:endCxn id="53" idx="1"/>
          </p:cNvCxnSpPr>
          <p:nvPr/>
        </p:nvCxnSpPr>
        <p:spPr>
          <a:xfrm flipV="1">
            <a:off x="3785141" y="3757419"/>
            <a:ext cx="1539328" cy="915116"/>
          </a:xfrm>
          <a:prstGeom prst="bentConnector3">
            <a:avLst>
              <a:gd name="adj1" fmla="val 47112"/>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56D874D-D639-0BBB-B4FB-4EBF224A0CED}"/>
              </a:ext>
            </a:extLst>
          </p:cNvPr>
          <p:cNvCxnSpPr>
            <a:cxnSpLocks/>
            <a:stCxn id="53" idx="1"/>
            <a:endCxn id="45" idx="3"/>
          </p:cNvCxnSpPr>
          <p:nvPr/>
        </p:nvCxnSpPr>
        <p:spPr>
          <a:xfrm rot="10800000" flipV="1">
            <a:off x="3707841" y="3757418"/>
            <a:ext cx="1616629" cy="2058897"/>
          </a:xfrm>
          <a:prstGeom prst="bentConnector3">
            <a:avLst>
              <a:gd name="adj1" fmla="val 50196"/>
            </a:avLst>
          </a:prstGeom>
          <a:ln w="38100" cap="rnd">
            <a:solidFill>
              <a:schemeClr val="bg1">
                <a:lumMod val="95000"/>
              </a:schemeClr>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DEA243D-72AE-6644-6779-5A2732104304}"/>
              </a:ext>
            </a:extLst>
          </p:cNvPr>
          <p:cNvSpPr/>
          <p:nvPr/>
        </p:nvSpPr>
        <p:spPr>
          <a:xfrm>
            <a:off x="1367095" y="5751046"/>
            <a:ext cx="2263055" cy="245577"/>
          </a:xfrm>
          <a:prstGeom prst="roundRect">
            <a:avLst>
              <a:gd name="adj" fmla="val 284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rgbClr val="8FAADC"/>
                </a:solidFill>
              </a:rPr>
              <a:t>hello-world</a:t>
            </a:r>
          </a:p>
        </p:txBody>
      </p:sp>
      <p:sp>
        <p:nvSpPr>
          <p:cNvPr id="46" name="Rectangle: Rounded Corners 45">
            <a:extLst>
              <a:ext uri="{FF2B5EF4-FFF2-40B4-BE49-F238E27FC236}">
                <a16:creationId xmlns:a16="http://schemas.microsoft.com/office/drawing/2014/main" id="{E104E7F6-7258-EB75-D2E4-1D8E000D5EE5}"/>
              </a:ext>
            </a:extLst>
          </p:cNvPr>
          <p:cNvSpPr/>
          <p:nvPr/>
        </p:nvSpPr>
        <p:spPr>
          <a:xfrm>
            <a:off x="1289405" y="4401329"/>
            <a:ext cx="2418433" cy="245577"/>
          </a:xfrm>
          <a:prstGeom prst="roundRect">
            <a:avLst>
              <a:gd name="adj" fmla="val 284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lumMod val="85000"/>
                    <a:lumOff val="15000"/>
                  </a:schemeClr>
                </a:solidFill>
                <a:latin typeface="Montserrat ExtraLight" panose="00000300000000000000" pitchFamily="2" charset="0"/>
              </a:rPr>
              <a:t>hello-world container</a:t>
            </a:r>
          </a:p>
        </p:txBody>
      </p:sp>
      <p:cxnSp>
        <p:nvCxnSpPr>
          <p:cNvPr id="51" name="Straight Arrow Connector 50">
            <a:extLst>
              <a:ext uri="{FF2B5EF4-FFF2-40B4-BE49-F238E27FC236}">
                <a16:creationId xmlns:a16="http://schemas.microsoft.com/office/drawing/2014/main" id="{F4D95ACB-F67F-A9D4-4345-0A5F92577C47}"/>
              </a:ext>
            </a:extLst>
          </p:cNvPr>
          <p:cNvCxnSpPr>
            <a:cxnSpLocks/>
            <a:stCxn id="89" idx="0"/>
            <a:endCxn id="46" idx="2"/>
          </p:cNvCxnSpPr>
          <p:nvPr/>
        </p:nvCxnSpPr>
        <p:spPr>
          <a:xfrm flipH="1" flipV="1">
            <a:off x="2498622" y="4646906"/>
            <a:ext cx="1" cy="1104140"/>
          </a:xfrm>
          <a:prstGeom prst="straightConnector1">
            <a:avLst/>
          </a:prstGeom>
          <a:ln w="38100" cap="rnd">
            <a:solidFill>
              <a:schemeClr val="bg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8964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1"/>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6" name="TextBox 45">
            <a:extLst>
              <a:ext uri="{FF2B5EF4-FFF2-40B4-BE49-F238E27FC236}">
                <a16:creationId xmlns:a16="http://schemas.microsoft.com/office/drawing/2014/main" id="{A56171CF-3757-4DBE-8174-991B533FDCE2}"/>
              </a:ext>
            </a:extLst>
          </p:cNvPr>
          <p:cNvSpPr txBox="1"/>
          <p:nvPr/>
        </p:nvSpPr>
        <p:spPr>
          <a:xfrm>
            <a:off x="1635412" y="2581845"/>
            <a:ext cx="8921176" cy="169431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0410" b="1" dirty="0">
                <a:solidFill>
                  <a:schemeClr val="bg1"/>
                </a:solidFill>
                <a:effectLst>
                  <a:outerShdw blurRad="241300" sx="102000" sy="102000" algn="ctr" rotWithShape="0">
                    <a:schemeClr val="accent1">
                      <a:alpha val="66000"/>
                    </a:schemeClr>
                  </a:outerShdw>
                </a:effectLst>
                <a:latin typeface="+mj-lt"/>
              </a:rPr>
              <a:t>Containers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764221" y="2198892"/>
            <a:ext cx="2663558" cy="307777"/>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400" dirty="0">
                <a:solidFill>
                  <a:schemeClr val="bg1"/>
                </a:solidFill>
                <a:latin typeface="Montserrat" panose="00000500000000000000" pitchFamily="2" charset="0"/>
              </a:rPr>
              <a:t>Instance of an image</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64DC05-7F18-4118-A27D-F7E83308F87A}"/>
              </a:ext>
            </a:extLst>
          </p:cNvPr>
          <p:cNvSpPr txBox="1"/>
          <p:nvPr/>
        </p:nvSpPr>
        <p:spPr>
          <a:xfrm>
            <a:off x="4294048" y="4559875"/>
            <a:ext cx="3603904" cy="276999"/>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200" dirty="0">
                <a:solidFill>
                  <a:schemeClr val="bg1"/>
                </a:solidFill>
                <a:latin typeface="Consolas" panose="020B0609020204030204" pitchFamily="49" charset="0"/>
              </a:rPr>
              <a:t>Runs programs</a:t>
            </a:r>
          </a:p>
        </p:txBody>
      </p:sp>
    </p:spTree>
    <p:extLst>
      <p:ext uri="{BB962C8B-B14F-4D97-AF65-F5344CB8AC3E}">
        <p14:creationId xmlns:p14="http://schemas.microsoft.com/office/powerpoint/2010/main" val="25368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5D8DE42F-726E-7145-EC22-F6BBFB9350AC}"/>
              </a:ext>
            </a:extLst>
          </p:cNvPr>
          <p:cNvCxnSpPr>
            <a:cxnSpLocks/>
          </p:cNvCxnSpPr>
          <p:nvPr/>
        </p:nvCxnSpPr>
        <p:spPr>
          <a:xfrm flipV="1">
            <a:off x="2834210" y="3627458"/>
            <a:ext cx="619618" cy="180283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2E5453-403D-5B4D-1C3C-ABE007CB6DC7}"/>
              </a:ext>
            </a:extLst>
          </p:cNvPr>
          <p:cNvCxnSpPr>
            <a:cxnSpLocks/>
          </p:cNvCxnSpPr>
          <p:nvPr/>
        </p:nvCxnSpPr>
        <p:spPr>
          <a:xfrm flipV="1">
            <a:off x="8102735" y="1115791"/>
            <a:ext cx="619583" cy="1045796"/>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a:solidFill>
                  <a:schemeClr val="tx1"/>
                </a:solidFill>
                <a:latin typeface="Montserrat Black" panose="00000A00000000000000" pitchFamily="2" charset="0"/>
              </a:rPr>
              <a:t>Your OS</a:t>
            </a:r>
          </a:p>
        </p:txBody>
      </p:sp>
      <p:grpSp>
        <p:nvGrpSpPr>
          <p:cNvPr id="47" name="Group 46">
            <a:extLst>
              <a:ext uri="{FF2B5EF4-FFF2-40B4-BE49-F238E27FC236}">
                <a16:creationId xmlns:a16="http://schemas.microsoft.com/office/drawing/2014/main" id="{EC7CA5CF-AD46-4698-BDEF-F3BEA9534BA0}"/>
              </a:ext>
            </a:extLst>
          </p:cNvPr>
          <p:cNvGrpSpPr/>
          <p:nvPr/>
        </p:nvGrpSpPr>
        <p:grpSpPr>
          <a:xfrm>
            <a:off x="1706446" y="2095089"/>
            <a:ext cx="8779107" cy="3751145"/>
            <a:chOff x="1706446" y="1866489"/>
            <a:chExt cx="8779107" cy="3751145"/>
          </a:xfrm>
        </p:grpSpPr>
        <p:cxnSp>
          <p:nvCxnSpPr>
            <p:cNvPr id="41" name="Straight Arrow Connector 40">
              <a:extLst>
                <a:ext uri="{FF2B5EF4-FFF2-40B4-BE49-F238E27FC236}">
                  <a16:creationId xmlns:a16="http://schemas.microsoft.com/office/drawing/2014/main" id="{2BCDCBC9-918D-7679-2AF8-91F6449E81EC}"/>
                </a:ext>
              </a:extLst>
            </p:cNvPr>
            <p:cNvCxnSpPr>
              <a:cxnSpLocks/>
            </p:cNvCxnSpPr>
            <p:nvPr/>
          </p:nvCxnSpPr>
          <p:spPr>
            <a:xfrm>
              <a:off x="3990123" y="3215808"/>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353994-15EC-2FB9-8562-7AF8C67CCA59}"/>
                </a:ext>
              </a:extLst>
            </p:cNvPr>
            <p:cNvCxnSpPr>
              <a:cxnSpLocks/>
            </p:cNvCxnSpPr>
            <p:nvPr/>
          </p:nvCxnSpPr>
          <p:spPr>
            <a:xfrm>
              <a:off x="6096413" y="3222921"/>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9509D9-ABFF-3CE7-44B2-7EF726220353}"/>
                </a:ext>
              </a:extLst>
            </p:cNvPr>
            <p:cNvCxnSpPr>
              <a:cxnSpLocks/>
            </p:cNvCxnSpPr>
            <p:nvPr/>
          </p:nvCxnSpPr>
          <p:spPr>
            <a:xfrm>
              <a:off x="8195731" y="3210104"/>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9D4F83-F7E5-1806-E035-17250861E7C7}"/>
                </a:ext>
              </a:extLst>
            </p:cNvPr>
            <p:cNvCxnSpPr>
              <a:cxnSpLocks/>
              <a:endCxn id="30" idx="0"/>
            </p:cNvCxnSpPr>
            <p:nvPr/>
          </p:nvCxnSpPr>
          <p:spPr>
            <a:xfrm>
              <a:off x="3981658" y="4435007"/>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AAFAA6-14A0-B0AA-6F9B-B7B45A9CC5EC}"/>
                </a:ext>
              </a:extLst>
            </p:cNvPr>
            <p:cNvCxnSpPr>
              <a:cxnSpLocks/>
              <a:endCxn id="32" idx="0"/>
            </p:cNvCxnSpPr>
            <p:nvPr/>
          </p:nvCxnSpPr>
          <p:spPr>
            <a:xfrm>
              <a:off x="6089857" y="4435007"/>
              <a:ext cx="0" cy="590724"/>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D9E0C6-B9C4-BF3D-0232-2E97C7CC3792}"/>
                </a:ext>
              </a:extLst>
            </p:cNvPr>
            <p:cNvCxnSpPr>
              <a:cxnSpLocks/>
              <a:endCxn id="33" idx="0"/>
            </p:cNvCxnSpPr>
            <p:nvPr/>
          </p:nvCxnSpPr>
          <p:spPr>
            <a:xfrm>
              <a:off x="8145868" y="4401139"/>
              <a:ext cx="0" cy="624592"/>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078918-7016-61FF-0C18-7A57C6B6CF59}"/>
                </a:ext>
              </a:extLst>
            </p:cNvPr>
            <p:cNvCxnSpPr>
              <a:cxnSpLocks/>
              <a:endCxn id="10" idx="0"/>
            </p:cNvCxnSpPr>
            <p:nvPr/>
          </p:nvCxnSpPr>
          <p:spPr>
            <a:xfrm>
              <a:off x="3996268" y="2443167"/>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57314D-B860-A241-FD95-17E8418E5277}"/>
                </a:ext>
              </a:extLst>
            </p:cNvPr>
            <p:cNvCxnSpPr>
              <a:cxnSpLocks/>
              <a:endCxn id="12" idx="0"/>
            </p:cNvCxnSpPr>
            <p:nvPr/>
          </p:nvCxnSpPr>
          <p:spPr>
            <a:xfrm>
              <a:off x="6096000" y="2311400"/>
              <a:ext cx="0" cy="7224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6362FE-809A-4534-1D12-118C0FCD0FEF}"/>
                </a:ext>
              </a:extLst>
            </p:cNvPr>
            <p:cNvCxnSpPr>
              <a:cxnSpLocks/>
              <a:endCxn id="13" idx="0"/>
            </p:cNvCxnSpPr>
            <p:nvPr/>
          </p:nvCxnSpPr>
          <p:spPr>
            <a:xfrm>
              <a:off x="8195732" y="2362200"/>
              <a:ext cx="0" cy="6716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2E74596-3A71-BE0B-8420-1E273C4294A2}"/>
                </a:ext>
              </a:extLst>
            </p:cNvPr>
            <p:cNvSpPr/>
            <p:nvPr/>
          </p:nvSpPr>
          <p:spPr>
            <a:xfrm>
              <a:off x="1706446" y="1866489"/>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4" name="Rectangle: Rounded Corners 3">
              <a:extLst>
                <a:ext uri="{FF2B5EF4-FFF2-40B4-BE49-F238E27FC236}">
                  <a16:creationId xmlns:a16="http://schemas.microsoft.com/office/drawing/2014/main" id="{89DD3AC7-6580-8D01-B794-0254E523879D}"/>
                </a:ext>
              </a:extLst>
            </p:cNvPr>
            <p:cNvSpPr/>
            <p:nvPr/>
          </p:nvSpPr>
          <p:spPr>
            <a:xfrm>
              <a:off x="1884548" y="2089362"/>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Chrome</a:t>
              </a:r>
            </a:p>
          </p:txBody>
        </p:sp>
        <p:sp>
          <p:nvSpPr>
            <p:cNvPr id="5" name="Rectangle: Rounded Corners 4">
              <a:extLst>
                <a:ext uri="{FF2B5EF4-FFF2-40B4-BE49-F238E27FC236}">
                  <a16:creationId xmlns:a16="http://schemas.microsoft.com/office/drawing/2014/main" id="{A6533C0E-ED21-CE29-F846-1D7205167A1A}"/>
                </a:ext>
              </a:extLst>
            </p:cNvPr>
            <p:cNvSpPr/>
            <p:nvPr/>
          </p:nvSpPr>
          <p:spPr>
            <a:xfrm>
              <a:off x="4037665" y="2101820"/>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Steam</a:t>
              </a:r>
            </a:p>
          </p:txBody>
        </p:sp>
        <p:sp>
          <p:nvSpPr>
            <p:cNvPr id="6" name="Rectangle: Rounded Corners 5">
              <a:extLst>
                <a:ext uri="{FF2B5EF4-FFF2-40B4-BE49-F238E27FC236}">
                  <a16:creationId xmlns:a16="http://schemas.microsoft.com/office/drawing/2014/main" id="{66051B12-95A8-262B-FE7A-EB7D9F463874}"/>
                </a:ext>
              </a:extLst>
            </p:cNvPr>
            <p:cNvSpPr/>
            <p:nvPr/>
          </p:nvSpPr>
          <p:spPr>
            <a:xfrm>
              <a:off x="6190782" y="2098927"/>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NodeJS</a:t>
              </a:r>
            </a:p>
          </p:txBody>
        </p:sp>
        <p:sp>
          <p:nvSpPr>
            <p:cNvPr id="7" name="Rectangle: Rounded Corners 6">
              <a:extLst>
                <a:ext uri="{FF2B5EF4-FFF2-40B4-BE49-F238E27FC236}">
                  <a16:creationId xmlns:a16="http://schemas.microsoft.com/office/drawing/2014/main" id="{494DD463-314D-59B8-C759-C28B7424FBBC}"/>
                </a:ext>
              </a:extLst>
            </p:cNvPr>
            <p:cNvSpPr/>
            <p:nvPr/>
          </p:nvSpPr>
          <p:spPr>
            <a:xfrm>
              <a:off x="8343900" y="2089362"/>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Terminal</a:t>
              </a:r>
            </a:p>
          </p:txBody>
        </p:sp>
        <p:sp>
          <p:nvSpPr>
            <p:cNvPr id="10" name="Rectangle: Rounded Corners 9">
              <a:extLst>
                <a:ext uri="{FF2B5EF4-FFF2-40B4-BE49-F238E27FC236}">
                  <a16:creationId xmlns:a16="http://schemas.microsoft.com/office/drawing/2014/main" id="{19695683-6F19-835B-DC45-ECF81819B95E}"/>
                </a:ext>
              </a:extLst>
            </p:cNvPr>
            <p:cNvSpPr/>
            <p:nvPr/>
          </p:nvSpPr>
          <p:spPr>
            <a:xfrm>
              <a:off x="3334108" y="30338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2" name="Rectangle: Rounded Corners 11">
              <a:extLst>
                <a:ext uri="{FF2B5EF4-FFF2-40B4-BE49-F238E27FC236}">
                  <a16:creationId xmlns:a16="http://schemas.microsoft.com/office/drawing/2014/main" id="{ADA1FA0F-045D-CC8A-B31A-1BE82BD59B43}"/>
                </a:ext>
              </a:extLst>
            </p:cNvPr>
            <p:cNvSpPr/>
            <p:nvPr/>
          </p:nvSpPr>
          <p:spPr>
            <a:xfrm>
              <a:off x="5433840" y="30338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3" name="Rectangle: Rounded Corners 12">
              <a:extLst>
                <a:ext uri="{FF2B5EF4-FFF2-40B4-BE49-F238E27FC236}">
                  <a16:creationId xmlns:a16="http://schemas.microsoft.com/office/drawing/2014/main" id="{CF9520B0-17C3-0B05-861B-ABAB99D69F5E}"/>
                </a:ext>
              </a:extLst>
            </p:cNvPr>
            <p:cNvSpPr/>
            <p:nvPr/>
          </p:nvSpPr>
          <p:spPr>
            <a:xfrm>
              <a:off x="7533572" y="30338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29" name="Rectangle: Rounded Corners 28">
              <a:extLst>
                <a:ext uri="{FF2B5EF4-FFF2-40B4-BE49-F238E27FC236}">
                  <a16:creationId xmlns:a16="http://schemas.microsoft.com/office/drawing/2014/main" id="{CD6E0C23-77B0-67BF-A69B-FEE64BAE5505}"/>
                </a:ext>
              </a:extLst>
            </p:cNvPr>
            <p:cNvSpPr/>
            <p:nvPr/>
          </p:nvSpPr>
          <p:spPr>
            <a:xfrm>
              <a:off x="1706446" y="3806531"/>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000" dirty="0">
                  <a:latin typeface="Montserrat" panose="00000500000000000000" pitchFamily="2" charset="0"/>
                </a:rPr>
                <a:t>Kernel</a:t>
              </a:r>
            </a:p>
          </p:txBody>
        </p:sp>
        <p:sp>
          <p:nvSpPr>
            <p:cNvPr id="30" name="Rectangle: Rounded Corners 29">
              <a:extLst>
                <a:ext uri="{FF2B5EF4-FFF2-40B4-BE49-F238E27FC236}">
                  <a16:creationId xmlns:a16="http://schemas.microsoft.com/office/drawing/2014/main" id="{98E963F8-201E-3756-1527-875BE196FC32}"/>
                </a:ext>
              </a:extLst>
            </p:cNvPr>
            <p:cNvSpPr/>
            <p:nvPr/>
          </p:nvSpPr>
          <p:spPr>
            <a:xfrm>
              <a:off x="3342629" y="5025730"/>
              <a:ext cx="1294988" cy="591903"/>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solidFill>
                    <a:schemeClr val="tx1"/>
                  </a:solidFill>
                  <a:latin typeface="Montserrat" panose="00000500000000000000" pitchFamily="2" charset="0"/>
                </a:rPr>
                <a:t>CPU</a:t>
              </a:r>
            </a:p>
          </p:txBody>
        </p:sp>
        <p:sp>
          <p:nvSpPr>
            <p:cNvPr id="32" name="Rectangle: Rounded Corners 31">
              <a:extLst>
                <a:ext uri="{FF2B5EF4-FFF2-40B4-BE49-F238E27FC236}">
                  <a16:creationId xmlns:a16="http://schemas.microsoft.com/office/drawing/2014/main" id="{2413D963-488C-4EAE-DE43-1C2B2F6668D5}"/>
                </a:ext>
              </a:extLst>
            </p:cNvPr>
            <p:cNvSpPr/>
            <p:nvPr/>
          </p:nvSpPr>
          <p:spPr>
            <a:xfrm>
              <a:off x="5448505" y="5025731"/>
              <a:ext cx="1294988" cy="591903"/>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solidFill>
                    <a:schemeClr val="tx1"/>
                  </a:solidFill>
                  <a:latin typeface="Montserrat" panose="00000500000000000000" pitchFamily="2" charset="0"/>
                </a:rPr>
                <a:t>Memory</a:t>
              </a:r>
            </a:p>
          </p:txBody>
        </p:sp>
        <p:sp>
          <p:nvSpPr>
            <p:cNvPr id="33" name="Rectangle: Rounded Corners 32">
              <a:extLst>
                <a:ext uri="{FF2B5EF4-FFF2-40B4-BE49-F238E27FC236}">
                  <a16:creationId xmlns:a16="http://schemas.microsoft.com/office/drawing/2014/main" id="{8D3CD6BD-15C5-854A-85BE-22C038F09DEF}"/>
                </a:ext>
              </a:extLst>
            </p:cNvPr>
            <p:cNvSpPr/>
            <p:nvPr/>
          </p:nvSpPr>
          <p:spPr>
            <a:xfrm>
              <a:off x="7506839" y="5025731"/>
              <a:ext cx="1294988" cy="591903"/>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solidFill>
                    <a:schemeClr val="tx1"/>
                  </a:solidFill>
                  <a:latin typeface="Montserrat" panose="00000500000000000000" pitchFamily="2" charset="0"/>
                </a:rPr>
                <a:t>Hard Disk</a:t>
              </a:r>
            </a:p>
          </p:txBody>
        </p:sp>
      </p:grpSp>
      <p:cxnSp>
        <p:nvCxnSpPr>
          <p:cNvPr id="49" name="Straight Connector 48">
            <a:extLst>
              <a:ext uri="{FF2B5EF4-FFF2-40B4-BE49-F238E27FC236}">
                <a16:creationId xmlns:a16="http://schemas.microsoft.com/office/drawing/2014/main" id="{E6684EE1-B081-71F5-5752-0A38B990F006}"/>
              </a:ext>
            </a:extLst>
          </p:cNvPr>
          <p:cNvCxnSpPr>
            <a:cxnSpLocks/>
          </p:cNvCxnSpPr>
          <p:nvPr/>
        </p:nvCxnSpPr>
        <p:spPr>
          <a:xfrm>
            <a:off x="8722318" y="1115791"/>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A20E5A5-0A98-B726-AF1E-D5EAC18E3EEC}"/>
              </a:ext>
            </a:extLst>
          </p:cNvPr>
          <p:cNvSpPr txBox="1"/>
          <p:nvPr/>
        </p:nvSpPr>
        <p:spPr>
          <a:xfrm>
            <a:off x="9108711" y="937144"/>
            <a:ext cx="2252611" cy="584775"/>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Processes running on your computer</a:t>
            </a:r>
          </a:p>
        </p:txBody>
      </p:sp>
      <p:cxnSp>
        <p:nvCxnSpPr>
          <p:cNvPr id="52" name="Straight Connector 51">
            <a:extLst>
              <a:ext uri="{FF2B5EF4-FFF2-40B4-BE49-F238E27FC236}">
                <a16:creationId xmlns:a16="http://schemas.microsoft.com/office/drawing/2014/main" id="{D91E98C4-4587-E2E4-266D-22419F29B676}"/>
              </a:ext>
            </a:extLst>
          </p:cNvPr>
          <p:cNvCxnSpPr>
            <a:cxnSpLocks/>
          </p:cNvCxnSpPr>
          <p:nvPr/>
        </p:nvCxnSpPr>
        <p:spPr>
          <a:xfrm>
            <a:off x="2501893" y="5430288"/>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8A2CC6-BA47-F3FB-327D-7998FBC35A7A}"/>
              </a:ext>
            </a:extLst>
          </p:cNvPr>
          <p:cNvSpPr txBox="1"/>
          <p:nvPr/>
        </p:nvSpPr>
        <p:spPr>
          <a:xfrm>
            <a:off x="243317" y="5231639"/>
            <a:ext cx="2258576" cy="1323439"/>
          </a:xfrm>
          <a:prstGeom prst="rect">
            <a:avLst/>
          </a:prstGeom>
          <a:noFill/>
        </p:spPr>
        <p:txBody>
          <a:bodyPr wrap="square" rtlCol="0">
            <a:spAutoFit/>
          </a:bodyPr>
          <a:lstStyle/>
          <a:p>
            <a:pPr algn="r"/>
            <a:r>
              <a:rPr lang="en-US" sz="1600" i="1" dirty="0">
                <a:solidFill>
                  <a:schemeClr val="bg1"/>
                </a:solidFill>
                <a:latin typeface="Montserrat" panose="00000500000000000000" pitchFamily="2" charset="0"/>
              </a:rPr>
              <a:t>Running program issues request to kernel to interact with a piece of hardware</a:t>
            </a:r>
          </a:p>
        </p:txBody>
      </p:sp>
    </p:spTree>
    <p:extLst>
      <p:ext uri="{BB962C8B-B14F-4D97-AF65-F5344CB8AC3E}">
        <p14:creationId xmlns:p14="http://schemas.microsoft.com/office/powerpoint/2010/main" val="37386122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cxnSp>
        <p:nvCxnSpPr>
          <p:cNvPr id="41" name="Straight Arrow Connector 40">
            <a:extLst>
              <a:ext uri="{FF2B5EF4-FFF2-40B4-BE49-F238E27FC236}">
                <a16:creationId xmlns:a16="http://schemas.microsoft.com/office/drawing/2014/main" id="{2BCDCBC9-918D-7679-2AF8-91F6449E81EC}"/>
              </a:ext>
            </a:extLst>
          </p:cNvPr>
          <p:cNvCxnSpPr>
            <a:cxnSpLocks/>
          </p:cNvCxnSpPr>
          <p:nvPr/>
        </p:nvCxnSpPr>
        <p:spPr>
          <a:xfrm>
            <a:off x="3990123" y="3444408"/>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353994-15EC-2FB9-8562-7AF8C67CCA59}"/>
              </a:ext>
            </a:extLst>
          </p:cNvPr>
          <p:cNvCxnSpPr>
            <a:cxnSpLocks/>
          </p:cNvCxnSpPr>
          <p:nvPr/>
        </p:nvCxnSpPr>
        <p:spPr>
          <a:xfrm>
            <a:off x="6096413" y="3451521"/>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9509D9-ABFF-3CE7-44B2-7EF726220353}"/>
              </a:ext>
            </a:extLst>
          </p:cNvPr>
          <p:cNvCxnSpPr>
            <a:cxnSpLocks/>
          </p:cNvCxnSpPr>
          <p:nvPr/>
        </p:nvCxnSpPr>
        <p:spPr>
          <a:xfrm>
            <a:off x="8195731" y="3438704"/>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AAFAA6-14A0-B0AA-6F9B-B7B45A9CC5EC}"/>
              </a:ext>
            </a:extLst>
          </p:cNvPr>
          <p:cNvCxnSpPr>
            <a:cxnSpLocks/>
          </p:cNvCxnSpPr>
          <p:nvPr/>
        </p:nvCxnSpPr>
        <p:spPr>
          <a:xfrm>
            <a:off x="6089857" y="4663607"/>
            <a:ext cx="0" cy="590724"/>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078918-7016-61FF-0C18-7A57C6B6CF59}"/>
              </a:ext>
            </a:extLst>
          </p:cNvPr>
          <p:cNvCxnSpPr>
            <a:cxnSpLocks/>
            <a:endCxn id="10" idx="0"/>
          </p:cNvCxnSpPr>
          <p:nvPr/>
        </p:nvCxnSpPr>
        <p:spPr>
          <a:xfrm>
            <a:off x="3996268" y="2671767"/>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57314D-B860-A241-FD95-17E8418E5277}"/>
              </a:ext>
            </a:extLst>
          </p:cNvPr>
          <p:cNvCxnSpPr>
            <a:cxnSpLocks/>
            <a:endCxn id="12" idx="0"/>
          </p:cNvCxnSpPr>
          <p:nvPr/>
        </p:nvCxnSpPr>
        <p:spPr>
          <a:xfrm>
            <a:off x="6096000" y="2540000"/>
            <a:ext cx="0" cy="7224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6362FE-809A-4534-1D12-118C0FCD0FEF}"/>
              </a:ext>
            </a:extLst>
          </p:cNvPr>
          <p:cNvCxnSpPr>
            <a:cxnSpLocks/>
            <a:endCxn id="13" idx="0"/>
          </p:cNvCxnSpPr>
          <p:nvPr/>
        </p:nvCxnSpPr>
        <p:spPr>
          <a:xfrm>
            <a:off x="8195732" y="2590800"/>
            <a:ext cx="0" cy="6716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2E74596-3A71-BE0B-8420-1E273C4294A2}"/>
              </a:ext>
            </a:extLst>
          </p:cNvPr>
          <p:cNvSpPr/>
          <p:nvPr/>
        </p:nvSpPr>
        <p:spPr>
          <a:xfrm>
            <a:off x="1706446" y="2095089"/>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10" name="Rectangle: Rounded Corners 9">
            <a:extLst>
              <a:ext uri="{FF2B5EF4-FFF2-40B4-BE49-F238E27FC236}">
                <a16:creationId xmlns:a16="http://schemas.microsoft.com/office/drawing/2014/main" id="{19695683-6F19-835B-DC45-ECF81819B95E}"/>
              </a:ext>
            </a:extLst>
          </p:cNvPr>
          <p:cNvSpPr/>
          <p:nvPr/>
        </p:nvSpPr>
        <p:spPr>
          <a:xfrm>
            <a:off x="3334108"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2" name="Rectangle: Rounded Corners 11">
            <a:extLst>
              <a:ext uri="{FF2B5EF4-FFF2-40B4-BE49-F238E27FC236}">
                <a16:creationId xmlns:a16="http://schemas.microsoft.com/office/drawing/2014/main" id="{ADA1FA0F-045D-CC8A-B31A-1BE82BD59B43}"/>
              </a:ext>
            </a:extLst>
          </p:cNvPr>
          <p:cNvSpPr/>
          <p:nvPr/>
        </p:nvSpPr>
        <p:spPr>
          <a:xfrm>
            <a:off x="5433840"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3" name="Rectangle: Rounded Corners 12">
            <a:extLst>
              <a:ext uri="{FF2B5EF4-FFF2-40B4-BE49-F238E27FC236}">
                <a16:creationId xmlns:a16="http://schemas.microsoft.com/office/drawing/2014/main" id="{CF9520B0-17C3-0B05-861B-ABAB99D69F5E}"/>
              </a:ext>
            </a:extLst>
          </p:cNvPr>
          <p:cNvSpPr/>
          <p:nvPr/>
        </p:nvSpPr>
        <p:spPr>
          <a:xfrm>
            <a:off x="7533572"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29" name="Rectangle: Rounded Corners 28">
            <a:extLst>
              <a:ext uri="{FF2B5EF4-FFF2-40B4-BE49-F238E27FC236}">
                <a16:creationId xmlns:a16="http://schemas.microsoft.com/office/drawing/2014/main" id="{CD6E0C23-77B0-67BF-A69B-FEE64BAE5505}"/>
              </a:ext>
            </a:extLst>
          </p:cNvPr>
          <p:cNvSpPr/>
          <p:nvPr/>
        </p:nvSpPr>
        <p:spPr>
          <a:xfrm>
            <a:off x="1706446" y="4035131"/>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000" dirty="0">
                <a:latin typeface="Montserrat" panose="00000500000000000000" pitchFamily="2" charset="0"/>
              </a:rPr>
              <a:t>Kernel</a:t>
            </a:r>
          </a:p>
        </p:txBody>
      </p:sp>
      <p:sp>
        <p:nvSpPr>
          <p:cNvPr id="33" name="Rectangle: Rounded Corners 32">
            <a:extLst>
              <a:ext uri="{FF2B5EF4-FFF2-40B4-BE49-F238E27FC236}">
                <a16:creationId xmlns:a16="http://schemas.microsoft.com/office/drawing/2014/main" id="{8D3CD6BD-15C5-854A-85BE-22C038F09DEF}"/>
              </a:ext>
            </a:extLst>
          </p:cNvPr>
          <p:cNvSpPr/>
          <p:nvPr/>
        </p:nvSpPr>
        <p:spPr>
          <a:xfrm>
            <a:off x="1706446" y="5263560"/>
            <a:ext cx="8779105" cy="78998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solidFill>
                  <a:schemeClr val="tx1"/>
                </a:solidFill>
                <a:latin typeface="Montserrat" panose="00000500000000000000" pitchFamily="2" charset="0"/>
              </a:rPr>
              <a:t>Hard Disk</a:t>
            </a:r>
          </a:p>
        </p:txBody>
      </p:sp>
      <p:cxnSp>
        <p:nvCxnSpPr>
          <p:cNvPr id="49" name="Straight Connector 48">
            <a:extLst>
              <a:ext uri="{FF2B5EF4-FFF2-40B4-BE49-F238E27FC236}">
                <a16:creationId xmlns:a16="http://schemas.microsoft.com/office/drawing/2014/main" id="{E6684EE1-B081-71F5-5752-0A38B990F006}"/>
              </a:ext>
            </a:extLst>
          </p:cNvPr>
          <p:cNvCxnSpPr>
            <a:cxnSpLocks/>
          </p:cNvCxnSpPr>
          <p:nvPr/>
        </p:nvCxnSpPr>
        <p:spPr>
          <a:xfrm>
            <a:off x="8722318" y="1115791"/>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A20E5A5-0A98-B726-AF1E-D5EAC18E3EEC}"/>
              </a:ext>
            </a:extLst>
          </p:cNvPr>
          <p:cNvSpPr txBox="1"/>
          <p:nvPr/>
        </p:nvSpPr>
        <p:spPr>
          <a:xfrm>
            <a:off x="9079253" y="945271"/>
            <a:ext cx="1944523" cy="338554"/>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Needs Python 3</a:t>
            </a:r>
          </a:p>
        </p:txBody>
      </p:sp>
      <p:sp>
        <p:nvSpPr>
          <p:cNvPr id="53" name="TextBox 52">
            <a:extLst>
              <a:ext uri="{FF2B5EF4-FFF2-40B4-BE49-F238E27FC236}">
                <a16:creationId xmlns:a16="http://schemas.microsoft.com/office/drawing/2014/main" id="{FC8A2CC6-BA47-F3FB-327D-7998FBC35A7A}"/>
              </a:ext>
            </a:extLst>
          </p:cNvPr>
          <p:cNvSpPr txBox="1"/>
          <p:nvPr/>
        </p:nvSpPr>
        <p:spPr>
          <a:xfrm>
            <a:off x="103152" y="5844040"/>
            <a:ext cx="1508431" cy="830997"/>
          </a:xfrm>
          <a:prstGeom prst="rect">
            <a:avLst/>
          </a:prstGeom>
          <a:noFill/>
        </p:spPr>
        <p:txBody>
          <a:bodyPr wrap="square" rtlCol="0">
            <a:spAutoFit/>
          </a:bodyPr>
          <a:lstStyle/>
          <a:p>
            <a:pPr algn="r"/>
            <a:r>
              <a:rPr lang="en-US" sz="1600" i="1" dirty="0">
                <a:solidFill>
                  <a:schemeClr val="bg1"/>
                </a:solidFill>
                <a:latin typeface="Montserrat" panose="00000500000000000000" pitchFamily="2" charset="0"/>
              </a:rPr>
              <a:t>Segment of Hard Disk for Chrome</a:t>
            </a:r>
          </a:p>
        </p:txBody>
      </p:sp>
      <p:cxnSp>
        <p:nvCxnSpPr>
          <p:cNvPr id="48" name="Straight Connector 47">
            <a:extLst>
              <a:ext uri="{FF2B5EF4-FFF2-40B4-BE49-F238E27FC236}">
                <a16:creationId xmlns:a16="http://schemas.microsoft.com/office/drawing/2014/main" id="{092E5453-403D-5B4D-1C3C-ABE007CB6DC7}"/>
              </a:ext>
            </a:extLst>
          </p:cNvPr>
          <p:cNvCxnSpPr>
            <a:cxnSpLocks/>
          </p:cNvCxnSpPr>
          <p:nvPr/>
        </p:nvCxnSpPr>
        <p:spPr>
          <a:xfrm flipV="1">
            <a:off x="8098367" y="1115791"/>
            <a:ext cx="623951" cy="133547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6051B12-95A8-262B-FE7A-EB7D9F463874}"/>
              </a:ext>
            </a:extLst>
          </p:cNvPr>
          <p:cNvSpPr/>
          <p:nvPr/>
        </p:nvSpPr>
        <p:spPr>
          <a:xfrm>
            <a:off x="7172557" y="2330573"/>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NodeJS</a:t>
            </a:r>
          </a:p>
        </p:txBody>
      </p:sp>
      <p:cxnSp>
        <p:nvCxnSpPr>
          <p:cNvPr id="36" name="Straight Connector 35">
            <a:extLst>
              <a:ext uri="{FF2B5EF4-FFF2-40B4-BE49-F238E27FC236}">
                <a16:creationId xmlns:a16="http://schemas.microsoft.com/office/drawing/2014/main" id="{BD891595-71CF-4EAB-15DF-3D9B5AD66AA0}"/>
              </a:ext>
            </a:extLst>
          </p:cNvPr>
          <p:cNvCxnSpPr>
            <a:cxnSpLocks/>
          </p:cNvCxnSpPr>
          <p:nvPr/>
        </p:nvCxnSpPr>
        <p:spPr>
          <a:xfrm>
            <a:off x="3778430" y="1844242"/>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167E725-0420-C4F8-05C5-A2F321FCC5C6}"/>
              </a:ext>
            </a:extLst>
          </p:cNvPr>
          <p:cNvSpPr txBox="1"/>
          <p:nvPr/>
        </p:nvSpPr>
        <p:spPr>
          <a:xfrm>
            <a:off x="4110747" y="1673722"/>
            <a:ext cx="1944523" cy="338554"/>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Needs Python 2</a:t>
            </a:r>
          </a:p>
        </p:txBody>
      </p:sp>
      <p:cxnSp>
        <p:nvCxnSpPr>
          <p:cNvPr id="39" name="Straight Connector 38">
            <a:extLst>
              <a:ext uri="{FF2B5EF4-FFF2-40B4-BE49-F238E27FC236}">
                <a16:creationId xmlns:a16="http://schemas.microsoft.com/office/drawing/2014/main" id="{A92613D1-6309-0713-8523-08A449B170F1}"/>
              </a:ext>
            </a:extLst>
          </p:cNvPr>
          <p:cNvCxnSpPr>
            <a:cxnSpLocks/>
          </p:cNvCxnSpPr>
          <p:nvPr/>
        </p:nvCxnSpPr>
        <p:spPr>
          <a:xfrm flipV="1">
            <a:off x="3453828" y="1844242"/>
            <a:ext cx="324602" cy="69575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9DD3AC7-6580-8D01-B794-0254E523879D}"/>
              </a:ext>
            </a:extLst>
          </p:cNvPr>
          <p:cNvSpPr/>
          <p:nvPr/>
        </p:nvSpPr>
        <p:spPr>
          <a:xfrm>
            <a:off x="3008347" y="2314658"/>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Chrome</a:t>
            </a:r>
          </a:p>
        </p:txBody>
      </p:sp>
      <p:sp>
        <p:nvSpPr>
          <p:cNvPr id="40" name="TextBox 39">
            <a:extLst>
              <a:ext uri="{FF2B5EF4-FFF2-40B4-BE49-F238E27FC236}">
                <a16:creationId xmlns:a16="http://schemas.microsoft.com/office/drawing/2014/main" id="{D0D51120-1A51-7B7B-4958-CB53835F63C0}"/>
              </a:ext>
            </a:extLst>
          </p:cNvPr>
          <p:cNvSpPr txBox="1"/>
          <p:nvPr/>
        </p:nvSpPr>
        <p:spPr>
          <a:xfrm>
            <a:off x="10705049" y="4893101"/>
            <a:ext cx="1430237" cy="830997"/>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Segment of Hard Disk for NodeJS</a:t>
            </a:r>
          </a:p>
        </p:txBody>
      </p:sp>
      <p:sp>
        <p:nvSpPr>
          <p:cNvPr id="54" name="Rectangle: Rounded Corners 53">
            <a:extLst>
              <a:ext uri="{FF2B5EF4-FFF2-40B4-BE49-F238E27FC236}">
                <a16:creationId xmlns:a16="http://schemas.microsoft.com/office/drawing/2014/main" id="{92578458-526F-D817-C75E-D210BB56B365}"/>
              </a:ext>
            </a:extLst>
          </p:cNvPr>
          <p:cNvSpPr/>
          <p:nvPr/>
        </p:nvSpPr>
        <p:spPr>
          <a:xfrm>
            <a:off x="1759977" y="5308600"/>
            <a:ext cx="1574132" cy="666573"/>
          </a:xfrm>
          <a:prstGeom prst="roundRect">
            <a:avLst>
              <a:gd name="adj" fmla="val 5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100" b="1" dirty="0">
              <a:solidFill>
                <a:schemeClr val="tx1"/>
              </a:solidFill>
              <a:latin typeface="Montserrat" panose="00000500000000000000" pitchFamily="2" charset="0"/>
            </a:endParaRPr>
          </a:p>
        </p:txBody>
      </p:sp>
      <p:cxnSp>
        <p:nvCxnSpPr>
          <p:cNvPr id="56" name="Straight Connector 55">
            <a:extLst>
              <a:ext uri="{FF2B5EF4-FFF2-40B4-BE49-F238E27FC236}">
                <a16:creationId xmlns:a16="http://schemas.microsoft.com/office/drawing/2014/main" id="{E2108F15-543C-2231-5F52-1BE5BEF82D98}"/>
              </a:ext>
            </a:extLst>
          </p:cNvPr>
          <p:cNvCxnSpPr>
            <a:cxnSpLocks/>
          </p:cNvCxnSpPr>
          <p:nvPr/>
        </p:nvCxnSpPr>
        <p:spPr>
          <a:xfrm flipV="1">
            <a:off x="2014431" y="5563782"/>
            <a:ext cx="324602" cy="69575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936AC458-6FEB-E4AF-225B-0EFBBACC6B57}"/>
              </a:ext>
            </a:extLst>
          </p:cNvPr>
          <p:cNvSpPr/>
          <p:nvPr/>
        </p:nvSpPr>
        <p:spPr>
          <a:xfrm>
            <a:off x="1794933" y="5343762"/>
            <a:ext cx="1028287" cy="337140"/>
          </a:xfrm>
          <a:prstGeom prst="roundRect">
            <a:avLst>
              <a:gd name="adj" fmla="val 5011"/>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solidFill>
                  <a:schemeClr val="bg1"/>
                </a:solidFill>
                <a:latin typeface="Montserrat" panose="00000500000000000000" pitchFamily="2" charset="0"/>
              </a:rPr>
              <a:t>Python </a:t>
            </a:r>
            <a:r>
              <a:rPr lang="fr-BE" sz="1100" b="1" dirty="0">
                <a:solidFill>
                  <a:schemeClr val="bg1"/>
                </a:solidFill>
                <a:latin typeface="Montserrat" panose="00000500000000000000" pitchFamily="2" charset="0"/>
              </a:rPr>
              <a:t>V2</a:t>
            </a:r>
          </a:p>
        </p:txBody>
      </p:sp>
      <p:sp>
        <p:nvSpPr>
          <p:cNvPr id="55" name="Rectangle: Rounded Corners 54">
            <a:extLst>
              <a:ext uri="{FF2B5EF4-FFF2-40B4-BE49-F238E27FC236}">
                <a16:creationId xmlns:a16="http://schemas.microsoft.com/office/drawing/2014/main" id="{F2BB24B5-E1A1-EACA-A3E0-D0441ED7D256}"/>
              </a:ext>
            </a:extLst>
          </p:cNvPr>
          <p:cNvSpPr/>
          <p:nvPr/>
        </p:nvSpPr>
        <p:spPr>
          <a:xfrm>
            <a:off x="8857889" y="5308600"/>
            <a:ext cx="1574132" cy="666574"/>
          </a:xfrm>
          <a:prstGeom prst="roundRect">
            <a:avLst>
              <a:gd name="adj" fmla="val 5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100" b="1" dirty="0">
              <a:solidFill>
                <a:schemeClr val="tx1"/>
              </a:solidFill>
              <a:latin typeface="Montserrat" panose="00000500000000000000" pitchFamily="2" charset="0"/>
            </a:endParaRPr>
          </a:p>
        </p:txBody>
      </p:sp>
      <p:cxnSp>
        <p:nvCxnSpPr>
          <p:cNvPr id="58" name="Straight Connector 57">
            <a:extLst>
              <a:ext uri="{FF2B5EF4-FFF2-40B4-BE49-F238E27FC236}">
                <a16:creationId xmlns:a16="http://schemas.microsoft.com/office/drawing/2014/main" id="{F5F2F441-959E-B6CB-76EA-C42562ACF7F9}"/>
              </a:ext>
            </a:extLst>
          </p:cNvPr>
          <p:cNvCxnSpPr>
            <a:cxnSpLocks/>
          </p:cNvCxnSpPr>
          <p:nvPr/>
        </p:nvCxnSpPr>
        <p:spPr>
          <a:xfrm flipV="1">
            <a:off x="10093711" y="5072145"/>
            <a:ext cx="225681" cy="43490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8725FD89-8BDB-C8FC-7188-C3F278685480}"/>
              </a:ext>
            </a:extLst>
          </p:cNvPr>
          <p:cNvSpPr/>
          <p:nvPr/>
        </p:nvSpPr>
        <p:spPr>
          <a:xfrm>
            <a:off x="9368780" y="5343762"/>
            <a:ext cx="1028287" cy="337140"/>
          </a:xfrm>
          <a:prstGeom prst="roundRect">
            <a:avLst>
              <a:gd name="adj" fmla="val 5011"/>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solidFill>
                  <a:schemeClr val="bg1"/>
                </a:solidFill>
                <a:latin typeface="Montserrat" panose="00000500000000000000" pitchFamily="2" charset="0"/>
              </a:rPr>
              <a:t>Python </a:t>
            </a:r>
            <a:r>
              <a:rPr lang="fr-BE" sz="1100" b="1" dirty="0">
                <a:solidFill>
                  <a:schemeClr val="bg1"/>
                </a:solidFill>
                <a:latin typeface="Montserrat" panose="00000500000000000000" pitchFamily="2" charset="0"/>
              </a:rPr>
              <a:t>V3</a:t>
            </a:r>
          </a:p>
        </p:txBody>
      </p:sp>
      <p:cxnSp>
        <p:nvCxnSpPr>
          <p:cNvPr id="57" name="Straight Connector 56">
            <a:extLst>
              <a:ext uri="{FF2B5EF4-FFF2-40B4-BE49-F238E27FC236}">
                <a16:creationId xmlns:a16="http://schemas.microsoft.com/office/drawing/2014/main" id="{F49D8371-B1D8-47BA-7CDA-47B87ECDFB8E}"/>
              </a:ext>
            </a:extLst>
          </p:cNvPr>
          <p:cNvCxnSpPr>
            <a:cxnSpLocks/>
          </p:cNvCxnSpPr>
          <p:nvPr/>
        </p:nvCxnSpPr>
        <p:spPr>
          <a:xfrm>
            <a:off x="1671358" y="6262281"/>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49B5218-518A-9D2B-4F5C-AF9BB10EF614}"/>
              </a:ext>
            </a:extLst>
          </p:cNvPr>
          <p:cNvCxnSpPr>
            <a:cxnSpLocks/>
          </p:cNvCxnSpPr>
          <p:nvPr/>
        </p:nvCxnSpPr>
        <p:spPr>
          <a:xfrm>
            <a:off x="10319392" y="5062915"/>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27265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09671-7B2F-AB79-5DDD-A92A2EBDE0DA}"/>
              </a:ext>
            </a:extLst>
          </p:cNvPr>
          <p:cNvSpPr/>
          <p:nvPr/>
        </p:nvSpPr>
        <p:spPr>
          <a:xfrm>
            <a:off x="1631134" y="1617134"/>
            <a:ext cx="4346093" cy="4538132"/>
          </a:xfrm>
          <a:prstGeom prst="rect">
            <a:avLst/>
          </a:prstGeom>
          <a:noFill/>
          <a:ln w="57150" cap="rnd">
            <a:solidFill>
              <a:schemeClr val="accent4">
                <a:lumMod val="40000"/>
                <a:lumOff val="6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cxnSp>
        <p:nvCxnSpPr>
          <p:cNvPr id="41" name="Straight Arrow Connector 40">
            <a:extLst>
              <a:ext uri="{FF2B5EF4-FFF2-40B4-BE49-F238E27FC236}">
                <a16:creationId xmlns:a16="http://schemas.microsoft.com/office/drawing/2014/main" id="{2BCDCBC9-918D-7679-2AF8-91F6449E81EC}"/>
              </a:ext>
            </a:extLst>
          </p:cNvPr>
          <p:cNvCxnSpPr>
            <a:cxnSpLocks/>
          </p:cNvCxnSpPr>
          <p:nvPr/>
        </p:nvCxnSpPr>
        <p:spPr>
          <a:xfrm>
            <a:off x="3990123" y="3444408"/>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353994-15EC-2FB9-8562-7AF8C67CCA59}"/>
              </a:ext>
            </a:extLst>
          </p:cNvPr>
          <p:cNvCxnSpPr>
            <a:cxnSpLocks/>
          </p:cNvCxnSpPr>
          <p:nvPr/>
        </p:nvCxnSpPr>
        <p:spPr>
          <a:xfrm>
            <a:off x="6096413" y="3451521"/>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9509D9-ABFF-3CE7-44B2-7EF726220353}"/>
              </a:ext>
            </a:extLst>
          </p:cNvPr>
          <p:cNvCxnSpPr>
            <a:cxnSpLocks/>
          </p:cNvCxnSpPr>
          <p:nvPr/>
        </p:nvCxnSpPr>
        <p:spPr>
          <a:xfrm>
            <a:off x="8195731" y="3438704"/>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AAFAA6-14A0-B0AA-6F9B-B7B45A9CC5EC}"/>
              </a:ext>
            </a:extLst>
          </p:cNvPr>
          <p:cNvCxnSpPr>
            <a:cxnSpLocks/>
          </p:cNvCxnSpPr>
          <p:nvPr/>
        </p:nvCxnSpPr>
        <p:spPr>
          <a:xfrm>
            <a:off x="6089857" y="4663607"/>
            <a:ext cx="0" cy="590724"/>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078918-7016-61FF-0C18-7A57C6B6CF59}"/>
              </a:ext>
            </a:extLst>
          </p:cNvPr>
          <p:cNvCxnSpPr>
            <a:cxnSpLocks/>
            <a:endCxn id="10" idx="0"/>
          </p:cNvCxnSpPr>
          <p:nvPr/>
        </p:nvCxnSpPr>
        <p:spPr>
          <a:xfrm>
            <a:off x="3996268" y="2671767"/>
            <a:ext cx="0" cy="59072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57314D-B860-A241-FD95-17E8418E5277}"/>
              </a:ext>
            </a:extLst>
          </p:cNvPr>
          <p:cNvCxnSpPr>
            <a:cxnSpLocks/>
            <a:endCxn id="12" idx="0"/>
          </p:cNvCxnSpPr>
          <p:nvPr/>
        </p:nvCxnSpPr>
        <p:spPr>
          <a:xfrm>
            <a:off x="6096000" y="2540000"/>
            <a:ext cx="0" cy="7224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6362FE-809A-4534-1D12-118C0FCD0FEF}"/>
              </a:ext>
            </a:extLst>
          </p:cNvPr>
          <p:cNvCxnSpPr>
            <a:cxnSpLocks/>
            <a:endCxn id="13" idx="0"/>
          </p:cNvCxnSpPr>
          <p:nvPr/>
        </p:nvCxnSpPr>
        <p:spPr>
          <a:xfrm>
            <a:off x="8195732" y="2590800"/>
            <a:ext cx="0" cy="671690"/>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2E74596-3A71-BE0B-8420-1E273C4294A2}"/>
              </a:ext>
            </a:extLst>
          </p:cNvPr>
          <p:cNvSpPr/>
          <p:nvPr/>
        </p:nvSpPr>
        <p:spPr>
          <a:xfrm>
            <a:off x="1706446" y="2095089"/>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10" name="Rectangle: Rounded Corners 9">
            <a:extLst>
              <a:ext uri="{FF2B5EF4-FFF2-40B4-BE49-F238E27FC236}">
                <a16:creationId xmlns:a16="http://schemas.microsoft.com/office/drawing/2014/main" id="{19695683-6F19-835B-DC45-ECF81819B95E}"/>
              </a:ext>
            </a:extLst>
          </p:cNvPr>
          <p:cNvSpPr/>
          <p:nvPr/>
        </p:nvSpPr>
        <p:spPr>
          <a:xfrm>
            <a:off x="3334108"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2" name="Rectangle: Rounded Corners 11">
            <a:extLst>
              <a:ext uri="{FF2B5EF4-FFF2-40B4-BE49-F238E27FC236}">
                <a16:creationId xmlns:a16="http://schemas.microsoft.com/office/drawing/2014/main" id="{ADA1FA0F-045D-CC8A-B31A-1BE82BD59B43}"/>
              </a:ext>
            </a:extLst>
          </p:cNvPr>
          <p:cNvSpPr/>
          <p:nvPr/>
        </p:nvSpPr>
        <p:spPr>
          <a:xfrm>
            <a:off x="5433840"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13" name="Rectangle: Rounded Corners 12">
            <a:extLst>
              <a:ext uri="{FF2B5EF4-FFF2-40B4-BE49-F238E27FC236}">
                <a16:creationId xmlns:a16="http://schemas.microsoft.com/office/drawing/2014/main" id="{CF9520B0-17C3-0B05-861B-ABAB99D69F5E}"/>
              </a:ext>
            </a:extLst>
          </p:cNvPr>
          <p:cNvSpPr/>
          <p:nvPr/>
        </p:nvSpPr>
        <p:spPr>
          <a:xfrm>
            <a:off x="7533572" y="3262490"/>
            <a:ext cx="1324319" cy="394994"/>
          </a:xfrm>
          <a:prstGeom prst="roundRect">
            <a:avLst>
              <a:gd name="adj" fmla="val 501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latin typeface="Montserrat" panose="00000500000000000000" pitchFamily="2" charset="0"/>
              </a:rPr>
              <a:t>System Call</a:t>
            </a:r>
          </a:p>
        </p:txBody>
      </p:sp>
      <p:sp>
        <p:nvSpPr>
          <p:cNvPr id="29" name="Rectangle: Rounded Corners 28">
            <a:extLst>
              <a:ext uri="{FF2B5EF4-FFF2-40B4-BE49-F238E27FC236}">
                <a16:creationId xmlns:a16="http://schemas.microsoft.com/office/drawing/2014/main" id="{CD6E0C23-77B0-67BF-A69B-FEE64BAE5505}"/>
              </a:ext>
            </a:extLst>
          </p:cNvPr>
          <p:cNvSpPr/>
          <p:nvPr/>
        </p:nvSpPr>
        <p:spPr>
          <a:xfrm>
            <a:off x="1706446" y="4035131"/>
            <a:ext cx="8779107"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000" dirty="0">
                <a:latin typeface="Montserrat" panose="00000500000000000000" pitchFamily="2" charset="0"/>
              </a:rPr>
              <a:t>Kernel</a:t>
            </a:r>
          </a:p>
        </p:txBody>
      </p:sp>
      <p:sp>
        <p:nvSpPr>
          <p:cNvPr id="33" name="Rectangle: Rounded Corners 32">
            <a:extLst>
              <a:ext uri="{FF2B5EF4-FFF2-40B4-BE49-F238E27FC236}">
                <a16:creationId xmlns:a16="http://schemas.microsoft.com/office/drawing/2014/main" id="{8D3CD6BD-15C5-854A-85BE-22C038F09DEF}"/>
              </a:ext>
            </a:extLst>
          </p:cNvPr>
          <p:cNvSpPr/>
          <p:nvPr/>
        </p:nvSpPr>
        <p:spPr>
          <a:xfrm>
            <a:off x="1706446" y="5263560"/>
            <a:ext cx="8779105" cy="78998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solidFill>
                  <a:schemeClr val="tx1"/>
                </a:solidFill>
                <a:latin typeface="Montserrat" panose="00000500000000000000" pitchFamily="2" charset="0"/>
              </a:rPr>
              <a:t>Hard Disk</a:t>
            </a:r>
          </a:p>
        </p:txBody>
      </p:sp>
      <p:cxnSp>
        <p:nvCxnSpPr>
          <p:cNvPr id="49" name="Straight Connector 48">
            <a:extLst>
              <a:ext uri="{FF2B5EF4-FFF2-40B4-BE49-F238E27FC236}">
                <a16:creationId xmlns:a16="http://schemas.microsoft.com/office/drawing/2014/main" id="{E6684EE1-B081-71F5-5752-0A38B990F006}"/>
              </a:ext>
            </a:extLst>
          </p:cNvPr>
          <p:cNvCxnSpPr>
            <a:cxnSpLocks/>
          </p:cNvCxnSpPr>
          <p:nvPr/>
        </p:nvCxnSpPr>
        <p:spPr>
          <a:xfrm>
            <a:off x="8722318" y="1115791"/>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2E5453-403D-5B4D-1C3C-ABE007CB6DC7}"/>
              </a:ext>
            </a:extLst>
          </p:cNvPr>
          <p:cNvCxnSpPr>
            <a:cxnSpLocks/>
          </p:cNvCxnSpPr>
          <p:nvPr/>
        </p:nvCxnSpPr>
        <p:spPr>
          <a:xfrm flipV="1">
            <a:off x="8098367" y="1115791"/>
            <a:ext cx="623951" cy="1335472"/>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6051B12-95A8-262B-FE7A-EB7D9F463874}"/>
              </a:ext>
            </a:extLst>
          </p:cNvPr>
          <p:cNvSpPr/>
          <p:nvPr/>
        </p:nvSpPr>
        <p:spPr>
          <a:xfrm>
            <a:off x="7172557" y="2330573"/>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NodeJS</a:t>
            </a:r>
          </a:p>
        </p:txBody>
      </p:sp>
      <p:cxnSp>
        <p:nvCxnSpPr>
          <p:cNvPr id="36" name="Straight Connector 35">
            <a:extLst>
              <a:ext uri="{FF2B5EF4-FFF2-40B4-BE49-F238E27FC236}">
                <a16:creationId xmlns:a16="http://schemas.microsoft.com/office/drawing/2014/main" id="{BD891595-71CF-4EAB-15DF-3D9B5AD66AA0}"/>
              </a:ext>
            </a:extLst>
          </p:cNvPr>
          <p:cNvCxnSpPr>
            <a:cxnSpLocks/>
          </p:cNvCxnSpPr>
          <p:nvPr/>
        </p:nvCxnSpPr>
        <p:spPr>
          <a:xfrm>
            <a:off x="3778430" y="1844242"/>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2613D1-6309-0713-8523-08A449B170F1}"/>
              </a:ext>
            </a:extLst>
          </p:cNvPr>
          <p:cNvCxnSpPr>
            <a:cxnSpLocks/>
          </p:cNvCxnSpPr>
          <p:nvPr/>
        </p:nvCxnSpPr>
        <p:spPr>
          <a:xfrm flipV="1">
            <a:off x="3453828" y="1844242"/>
            <a:ext cx="324602" cy="69575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89DD3AC7-6580-8D01-B794-0254E523879D}"/>
              </a:ext>
            </a:extLst>
          </p:cNvPr>
          <p:cNvSpPr/>
          <p:nvPr/>
        </p:nvSpPr>
        <p:spPr>
          <a:xfrm>
            <a:off x="3008347" y="2314658"/>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Chrome</a:t>
            </a:r>
          </a:p>
        </p:txBody>
      </p:sp>
      <p:sp>
        <p:nvSpPr>
          <p:cNvPr id="54" name="Rectangle: Rounded Corners 53">
            <a:extLst>
              <a:ext uri="{FF2B5EF4-FFF2-40B4-BE49-F238E27FC236}">
                <a16:creationId xmlns:a16="http://schemas.microsoft.com/office/drawing/2014/main" id="{92578458-526F-D817-C75E-D210BB56B365}"/>
              </a:ext>
            </a:extLst>
          </p:cNvPr>
          <p:cNvSpPr/>
          <p:nvPr/>
        </p:nvSpPr>
        <p:spPr>
          <a:xfrm>
            <a:off x="1759977" y="5308600"/>
            <a:ext cx="1574132" cy="666573"/>
          </a:xfrm>
          <a:prstGeom prst="roundRect">
            <a:avLst>
              <a:gd name="adj" fmla="val 5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100" b="1" dirty="0">
              <a:solidFill>
                <a:schemeClr val="tx1"/>
              </a:solidFill>
              <a:latin typeface="Montserrat" panose="00000500000000000000" pitchFamily="2" charset="0"/>
            </a:endParaRPr>
          </a:p>
        </p:txBody>
      </p:sp>
      <p:cxnSp>
        <p:nvCxnSpPr>
          <p:cNvPr id="56" name="Straight Connector 55">
            <a:extLst>
              <a:ext uri="{FF2B5EF4-FFF2-40B4-BE49-F238E27FC236}">
                <a16:creationId xmlns:a16="http://schemas.microsoft.com/office/drawing/2014/main" id="{E2108F15-543C-2231-5F52-1BE5BEF82D98}"/>
              </a:ext>
            </a:extLst>
          </p:cNvPr>
          <p:cNvCxnSpPr>
            <a:cxnSpLocks/>
          </p:cNvCxnSpPr>
          <p:nvPr/>
        </p:nvCxnSpPr>
        <p:spPr>
          <a:xfrm flipV="1">
            <a:off x="2014431" y="5563782"/>
            <a:ext cx="324602" cy="695757"/>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936AC458-6FEB-E4AF-225B-0EFBBACC6B57}"/>
              </a:ext>
            </a:extLst>
          </p:cNvPr>
          <p:cNvSpPr/>
          <p:nvPr/>
        </p:nvSpPr>
        <p:spPr>
          <a:xfrm>
            <a:off x="1794933" y="5343762"/>
            <a:ext cx="1028287" cy="337140"/>
          </a:xfrm>
          <a:prstGeom prst="roundRect">
            <a:avLst>
              <a:gd name="adj" fmla="val 5011"/>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solidFill>
                  <a:schemeClr val="bg1"/>
                </a:solidFill>
                <a:latin typeface="Montserrat" panose="00000500000000000000" pitchFamily="2" charset="0"/>
              </a:rPr>
              <a:t>Python </a:t>
            </a:r>
            <a:r>
              <a:rPr lang="fr-BE" sz="1100" b="1" dirty="0">
                <a:solidFill>
                  <a:schemeClr val="bg1"/>
                </a:solidFill>
                <a:latin typeface="Montserrat" panose="00000500000000000000" pitchFamily="2" charset="0"/>
              </a:rPr>
              <a:t>V2</a:t>
            </a:r>
          </a:p>
        </p:txBody>
      </p:sp>
      <p:sp>
        <p:nvSpPr>
          <p:cNvPr id="55" name="Rectangle: Rounded Corners 54">
            <a:extLst>
              <a:ext uri="{FF2B5EF4-FFF2-40B4-BE49-F238E27FC236}">
                <a16:creationId xmlns:a16="http://schemas.microsoft.com/office/drawing/2014/main" id="{F2BB24B5-E1A1-EACA-A3E0-D0441ED7D256}"/>
              </a:ext>
            </a:extLst>
          </p:cNvPr>
          <p:cNvSpPr/>
          <p:nvPr/>
        </p:nvSpPr>
        <p:spPr>
          <a:xfrm>
            <a:off x="8857889" y="5308600"/>
            <a:ext cx="1574132" cy="666574"/>
          </a:xfrm>
          <a:prstGeom prst="roundRect">
            <a:avLst>
              <a:gd name="adj" fmla="val 501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100" b="1" dirty="0">
              <a:solidFill>
                <a:schemeClr val="tx1"/>
              </a:solidFill>
              <a:latin typeface="Montserrat" panose="00000500000000000000" pitchFamily="2" charset="0"/>
            </a:endParaRPr>
          </a:p>
        </p:txBody>
      </p:sp>
      <p:cxnSp>
        <p:nvCxnSpPr>
          <p:cNvPr id="58" name="Straight Connector 57">
            <a:extLst>
              <a:ext uri="{FF2B5EF4-FFF2-40B4-BE49-F238E27FC236}">
                <a16:creationId xmlns:a16="http://schemas.microsoft.com/office/drawing/2014/main" id="{F5F2F441-959E-B6CB-76EA-C42562ACF7F9}"/>
              </a:ext>
            </a:extLst>
          </p:cNvPr>
          <p:cNvCxnSpPr>
            <a:cxnSpLocks/>
          </p:cNvCxnSpPr>
          <p:nvPr/>
        </p:nvCxnSpPr>
        <p:spPr>
          <a:xfrm flipV="1">
            <a:off x="10093711" y="5072145"/>
            <a:ext cx="225681" cy="434908"/>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8725FD89-8BDB-C8FC-7188-C3F278685480}"/>
              </a:ext>
            </a:extLst>
          </p:cNvPr>
          <p:cNvSpPr/>
          <p:nvPr/>
        </p:nvSpPr>
        <p:spPr>
          <a:xfrm>
            <a:off x="9368780" y="5343762"/>
            <a:ext cx="1028287" cy="337140"/>
          </a:xfrm>
          <a:prstGeom prst="roundRect">
            <a:avLst>
              <a:gd name="adj" fmla="val 5011"/>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100" dirty="0">
                <a:solidFill>
                  <a:schemeClr val="bg1"/>
                </a:solidFill>
                <a:latin typeface="Montserrat" panose="00000500000000000000" pitchFamily="2" charset="0"/>
              </a:rPr>
              <a:t>Python </a:t>
            </a:r>
            <a:r>
              <a:rPr lang="fr-BE" sz="1100" b="1" dirty="0">
                <a:solidFill>
                  <a:schemeClr val="bg1"/>
                </a:solidFill>
                <a:latin typeface="Montserrat" panose="00000500000000000000" pitchFamily="2" charset="0"/>
              </a:rPr>
              <a:t>V3</a:t>
            </a:r>
          </a:p>
        </p:txBody>
      </p:sp>
      <p:cxnSp>
        <p:nvCxnSpPr>
          <p:cNvPr id="57" name="Straight Connector 56">
            <a:extLst>
              <a:ext uri="{FF2B5EF4-FFF2-40B4-BE49-F238E27FC236}">
                <a16:creationId xmlns:a16="http://schemas.microsoft.com/office/drawing/2014/main" id="{F49D8371-B1D8-47BA-7CDA-47B87ECDFB8E}"/>
              </a:ext>
            </a:extLst>
          </p:cNvPr>
          <p:cNvCxnSpPr>
            <a:cxnSpLocks/>
          </p:cNvCxnSpPr>
          <p:nvPr/>
        </p:nvCxnSpPr>
        <p:spPr>
          <a:xfrm>
            <a:off x="1671358" y="6262281"/>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49B5218-518A-9D2B-4F5C-AF9BB10EF614}"/>
              </a:ext>
            </a:extLst>
          </p:cNvPr>
          <p:cNvCxnSpPr>
            <a:cxnSpLocks/>
          </p:cNvCxnSpPr>
          <p:nvPr/>
        </p:nvCxnSpPr>
        <p:spPr>
          <a:xfrm>
            <a:off x="10319392" y="5062915"/>
            <a:ext cx="332317" cy="0"/>
          </a:xfrm>
          <a:prstGeom prst="line">
            <a:avLst/>
          </a:prstGeom>
          <a:ln w="1905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22647AF-9B85-FDD5-0495-9005CA782095}"/>
              </a:ext>
            </a:extLst>
          </p:cNvPr>
          <p:cNvSpPr/>
          <p:nvPr/>
        </p:nvSpPr>
        <p:spPr>
          <a:xfrm>
            <a:off x="1814879" y="1421276"/>
            <a:ext cx="1963551" cy="344240"/>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Container</a:t>
            </a:r>
          </a:p>
        </p:txBody>
      </p:sp>
      <p:sp>
        <p:nvSpPr>
          <p:cNvPr id="44" name="TextBox 43">
            <a:extLst>
              <a:ext uri="{FF2B5EF4-FFF2-40B4-BE49-F238E27FC236}">
                <a16:creationId xmlns:a16="http://schemas.microsoft.com/office/drawing/2014/main" id="{F3B051BA-F8ED-84E9-AFCA-0C1096DFF727}"/>
              </a:ext>
            </a:extLst>
          </p:cNvPr>
          <p:cNvSpPr txBox="1"/>
          <p:nvPr/>
        </p:nvSpPr>
        <p:spPr>
          <a:xfrm>
            <a:off x="103152" y="5844040"/>
            <a:ext cx="1508431" cy="830997"/>
          </a:xfrm>
          <a:prstGeom prst="rect">
            <a:avLst/>
          </a:prstGeom>
          <a:noFill/>
        </p:spPr>
        <p:txBody>
          <a:bodyPr wrap="square" rtlCol="0">
            <a:spAutoFit/>
          </a:bodyPr>
          <a:lstStyle/>
          <a:p>
            <a:pPr algn="r"/>
            <a:r>
              <a:rPr lang="en-US" sz="1600" i="1" dirty="0">
                <a:solidFill>
                  <a:schemeClr val="bg1"/>
                </a:solidFill>
                <a:latin typeface="Montserrat" panose="00000500000000000000" pitchFamily="2" charset="0"/>
              </a:rPr>
              <a:t>Segment of Hard Disk for Chrome</a:t>
            </a:r>
          </a:p>
        </p:txBody>
      </p:sp>
      <p:sp>
        <p:nvSpPr>
          <p:cNvPr id="47" name="TextBox 46">
            <a:extLst>
              <a:ext uri="{FF2B5EF4-FFF2-40B4-BE49-F238E27FC236}">
                <a16:creationId xmlns:a16="http://schemas.microsoft.com/office/drawing/2014/main" id="{634DD0FD-D051-F91C-1793-B98940CF27A5}"/>
              </a:ext>
            </a:extLst>
          </p:cNvPr>
          <p:cNvSpPr txBox="1"/>
          <p:nvPr/>
        </p:nvSpPr>
        <p:spPr>
          <a:xfrm>
            <a:off x="10705049" y="4893101"/>
            <a:ext cx="1430237" cy="830997"/>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Segment of Hard Disk for NodeJS</a:t>
            </a:r>
          </a:p>
        </p:txBody>
      </p:sp>
      <p:sp>
        <p:nvSpPr>
          <p:cNvPr id="51" name="TextBox 50">
            <a:extLst>
              <a:ext uri="{FF2B5EF4-FFF2-40B4-BE49-F238E27FC236}">
                <a16:creationId xmlns:a16="http://schemas.microsoft.com/office/drawing/2014/main" id="{D52B1338-C469-34D0-9F65-1D6C2C9C41C7}"/>
              </a:ext>
            </a:extLst>
          </p:cNvPr>
          <p:cNvSpPr txBox="1"/>
          <p:nvPr/>
        </p:nvSpPr>
        <p:spPr>
          <a:xfrm>
            <a:off x="9079253" y="945271"/>
            <a:ext cx="1944523" cy="338554"/>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Needs Python 3</a:t>
            </a:r>
          </a:p>
        </p:txBody>
      </p:sp>
      <p:sp>
        <p:nvSpPr>
          <p:cNvPr id="52" name="TextBox 51">
            <a:extLst>
              <a:ext uri="{FF2B5EF4-FFF2-40B4-BE49-F238E27FC236}">
                <a16:creationId xmlns:a16="http://schemas.microsoft.com/office/drawing/2014/main" id="{1560DAFC-392A-373E-4D90-8B5FA263D656}"/>
              </a:ext>
            </a:extLst>
          </p:cNvPr>
          <p:cNvSpPr txBox="1"/>
          <p:nvPr/>
        </p:nvSpPr>
        <p:spPr>
          <a:xfrm>
            <a:off x="4110747" y="1673722"/>
            <a:ext cx="1944523" cy="338554"/>
          </a:xfrm>
          <a:prstGeom prst="rect">
            <a:avLst/>
          </a:prstGeom>
          <a:noFill/>
        </p:spPr>
        <p:txBody>
          <a:bodyPr wrap="square" rtlCol="0">
            <a:spAutoFit/>
          </a:bodyPr>
          <a:lstStyle/>
          <a:p>
            <a:r>
              <a:rPr lang="en-US" sz="1600" i="1" dirty="0">
                <a:solidFill>
                  <a:schemeClr val="bg1"/>
                </a:solidFill>
                <a:latin typeface="Montserrat" panose="00000500000000000000" pitchFamily="2" charset="0"/>
              </a:rPr>
              <a:t>Needs Python 2</a:t>
            </a:r>
          </a:p>
        </p:txBody>
      </p:sp>
    </p:spTree>
    <p:extLst>
      <p:ext uri="{BB962C8B-B14F-4D97-AF65-F5344CB8AC3E}">
        <p14:creationId xmlns:p14="http://schemas.microsoft.com/office/powerpoint/2010/main" val="112022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sp>
        <p:nvSpPr>
          <p:cNvPr id="5" name="Rectangle 4">
            <a:extLst>
              <a:ext uri="{FF2B5EF4-FFF2-40B4-BE49-F238E27FC236}">
                <a16:creationId xmlns:a16="http://schemas.microsoft.com/office/drawing/2014/main" id="{22C09671-7B2F-AB79-5DDD-A92A2EBDE0DA}"/>
              </a:ext>
            </a:extLst>
          </p:cNvPr>
          <p:cNvSpPr/>
          <p:nvPr/>
        </p:nvSpPr>
        <p:spPr>
          <a:xfrm>
            <a:off x="6821202" y="1861090"/>
            <a:ext cx="4177409" cy="4110567"/>
          </a:xfrm>
          <a:prstGeom prst="rect">
            <a:avLst/>
          </a:prstGeom>
          <a:noFill/>
          <a:ln w="57150" cap="rnd">
            <a:solidFill>
              <a:schemeClr val="accent4">
                <a:lumMod val="40000"/>
                <a:lumOff val="6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1" name="Straight Arrow Connector 40">
            <a:extLst>
              <a:ext uri="{FF2B5EF4-FFF2-40B4-BE49-F238E27FC236}">
                <a16:creationId xmlns:a16="http://schemas.microsoft.com/office/drawing/2014/main" id="{2BCDCBC9-918D-7679-2AF8-91F6449E81EC}"/>
              </a:ext>
            </a:extLst>
          </p:cNvPr>
          <p:cNvCxnSpPr>
            <a:cxnSpLocks/>
            <a:endCxn id="29" idx="0"/>
          </p:cNvCxnSpPr>
          <p:nvPr/>
        </p:nvCxnSpPr>
        <p:spPr>
          <a:xfrm>
            <a:off x="8890209" y="2804558"/>
            <a:ext cx="0" cy="93313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D6E0C23-77B0-67BF-A69B-FEE64BAE5505}"/>
              </a:ext>
            </a:extLst>
          </p:cNvPr>
          <p:cNvSpPr/>
          <p:nvPr/>
        </p:nvSpPr>
        <p:spPr>
          <a:xfrm>
            <a:off x="6896516" y="3737691"/>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200" dirty="0">
                <a:latin typeface="Montserrat" panose="00000500000000000000" pitchFamily="2" charset="0"/>
              </a:rPr>
              <a:t>Kernel</a:t>
            </a:r>
          </a:p>
        </p:txBody>
      </p:sp>
      <p:sp>
        <p:nvSpPr>
          <p:cNvPr id="3" name="Rectangle: Rounded Corners 2">
            <a:extLst>
              <a:ext uri="{FF2B5EF4-FFF2-40B4-BE49-F238E27FC236}">
                <a16:creationId xmlns:a16="http://schemas.microsoft.com/office/drawing/2014/main" id="{F2E74596-3A71-BE0B-8420-1E273C4294A2}"/>
              </a:ext>
            </a:extLst>
          </p:cNvPr>
          <p:cNvSpPr/>
          <p:nvPr/>
        </p:nvSpPr>
        <p:spPr>
          <a:xfrm>
            <a:off x="6896515" y="2237445"/>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33" name="Rectangle: Rounded Corners 32">
            <a:extLst>
              <a:ext uri="{FF2B5EF4-FFF2-40B4-BE49-F238E27FC236}">
                <a16:creationId xmlns:a16="http://schemas.microsoft.com/office/drawing/2014/main" id="{8D3CD6BD-15C5-854A-85BE-22C038F09DEF}"/>
              </a:ext>
            </a:extLst>
          </p:cNvPr>
          <p:cNvSpPr/>
          <p:nvPr/>
        </p:nvSpPr>
        <p:spPr>
          <a:xfrm>
            <a:off x="6910634"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Hard Disk</a:t>
            </a:r>
          </a:p>
        </p:txBody>
      </p:sp>
      <p:sp>
        <p:nvSpPr>
          <p:cNvPr id="44" name="Rectangle: Rounded Corners 43">
            <a:extLst>
              <a:ext uri="{FF2B5EF4-FFF2-40B4-BE49-F238E27FC236}">
                <a16:creationId xmlns:a16="http://schemas.microsoft.com/office/drawing/2014/main" id="{AD35DD54-B619-C6B6-1883-93B535BBAACE}"/>
              </a:ext>
            </a:extLst>
          </p:cNvPr>
          <p:cNvSpPr/>
          <p:nvPr/>
        </p:nvSpPr>
        <p:spPr>
          <a:xfrm>
            <a:off x="7938861"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RAM</a:t>
            </a:r>
          </a:p>
        </p:txBody>
      </p:sp>
      <p:sp>
        <p:nvSpPr>
          <p:cNvPr id="47" name="Rectangle: Rounded Corners 46">
            <a:extLst>
              <a:ext uri="{FF2B5EF4-FFF2-40B4-BE49-F238E27FC236}">
                <a16:creationId xmlns:a16="http://schemas.microsoft.com/office/drawing/2014/main" id="{91812354-9A5C-B631-6BF4-377DF4B7AD6D}"/>
              </a:ext>
            </a:extLst>
          </p:cNvPr>
          <p:cNvSpPr/>
          <p:nvPr/>
        </p:nvSpPr>
        <p:spPr>
          <a:xfrm>
            <a:off x="8967088"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Network</a:t>
            </a:r>
          </a:p>
        </p:txBody>
      </p:sp>
      <p:sp>
        <p:nvSpPr>
          <p:cNvPr id="51" name="Rectangle: Rounded Corners 50">
            <a:extLst>
              <a:ext uri="{FF2B5EF4-FFF2-40B4-BE49-F238E27FC236}">
                <a16:creationId xmlns:a16="http://schemas.microsoft.com/office/drawing/2014/main" id="{483AE994-F314-EB11-5114-F8D7E2495B43}"/>
              </a:ext>
            </a:extLst>
          </p:cNvPr>
          <p:cNvSpPr/>
          <p:nvPr/>
        </p:nvSpPr>
        <p:spPr>
          <a:xfrm>
            <a:off x="9995315"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CPU</a:t>
            </a:r>
          </a:p>
        </p:txBody>
      </p:sp>
      <p:cxnSp>
        <p:nvCxnSpPr>
          <p:cNvPr id="61" name="Straight Arrow Connector 60">
            <a:extLst>
              <a:ext uri="{FF2B5EF4-FFF2-40B4-BE49-F238E27FC236}">
                <a16:creationId xmlns:a16="http://schemas.microsoft.com/office/drawing/2014/main" id="{4F3A3ADC-9287-D407-C2F0-E6CCCB610D18}"/>
              </a:ext>
            </a:extLst>
          </p:cNvPr>
          <p:cNvCxnSpPr>
            <a:cxnSpLocks/>
            <a:stCxn id="29" idx="2"/>
          </p:cNvCxnSpPr>
          <p:nvPr/>
        </p:nvCxnSpPr>
        <p:spPr>
          <a:xfrm flipH="1">
            <a:off x="8884670" y="4527678"/>
            <a:ext cx="0" cy="46168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7522ACD-6D07-9254-2070-EF520B079233}"/>
              </a:ext>
            </a:extLst>
          </p:cNvPr>
          <p:cNvSpPr/>
          <p:nvPr/>
        </p:nvSpPr>
        <p:spPr>
          <a:xfrm>
            <a:off x="7012980" y="1694210"/>
            <a:ext cx="1963551" cy="344240"/>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Container</a:t>
            </a:r>
          </a:p>
        </p:txBody>
      </p:sp>
      <p:sp>
        <p:nvSpPr>
          <p:cNvPr id="63" name="Rectangle: Rounded Corners 62">
            <a:extLst>
              <a:ext uri="{FF2B5EF4-FFF2-40B4-BE49-F238E27FC236}">
                <a16:creationId xmlns:a16="http://schemas.microsoft.com/office/drawing/2014/main" id="{08253A14-7DBC-B75C-9E56-B422EF28377F}"/>
              </a:ext>
            </a:extLst>
          </p:cNvPr>
          <p:cNvSpPr/>
          <p:nvPr/>
        </p:nvSpPr>
        <p:spPr>
          <a:xfrm>
            <a:off x="797966" y="2302522"/>
            <a:ext cx="4555902" cy="308186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4" name="Rectangle: Rounded Corners 63">
            <a:extLst>
              <a:ext uri="{FF2B5EF4-FFF2-40B4-BE49-F238E27FC236}">
                <a16:creationId xmlns:a16="http://schemas.microsoft.com/office/drawing/2014/main" id="{008909CA-B13C-E668-EEA9-E681754A8494}"/>
              </a:ext>
            </a:extLst>
          </p:cNvPr>
          <p:cNvSpPr/>
          <p:nvPr/>
        </p:nvSpPr>
        <p:spPr>
          <a:xfrm>
            <a:off x="967207"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FS Snapshot</a:t>
            </a:r>
          </a:p>
        </p:txBody>
      </p:sp>
      <p:sp>
        <p:nvSpPr>
          <p:cNvPr id="75" name="Rectangle: Rounded Corners 74">
            <a:extLst>
              <a:ext uri="{FF2B5EF4-FFF2-40B4-BE49-F238E27FC236}">
                <a16:creationId xmlns:a16="http://schemas.microsoft.com/office/drawing/2014/main" id="{4386DCC4-DF2E-B9FE-66B7-8C183736BC2A}"/>
              </a:ext>
            </a:extLst>
          </p:cNvPr>
          <p:cNvSpPr/>
          <p:nvPr/>
        </p:nvSpPr>
        <p:spPr>
          <a:xfrm>
            <a:off x="1052885"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5" name="Rectangle: Rounded Corners 64">
            <a:extLst>
              <a:ext uri="{FF2B5EF4-FFF2-40B4-BE49-F238E27FC236}">
                <a16:creationId xmlns:a16="http://schemas.microsoft.com/office/drawing/2014/main" id="{5AB8E8F3-FF62-6F12-73BA-7A29FC7D6793}"/>
              </a:ext>
            </a:extLst>
          </p:cNvPr>
          <p:cNvSpPr/>
          <p:nvPr/>
        </p:nvSpPr>
        <p:spPr>
          <a:xfrm>
            <a:off x="3232739"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Startup Command</a:t>
            </a:r>
          </a:p>
        </p:txBody>
      </p:sp>
      <p:sp>
        <p:nvSpPr>
          <p:cNvPr id="27" name="TextBox 26">
            <a:extLst>
              <a:ext uri="{FF2B5EF4-FFF2-40B4-BE49-F238E27FC236}">
                <a16:creationId xmlns:a16="http://schemas.microsoft.com/office/drawing/2014/main" id="{72F78423-1EA3-3172-DA43-C74038497CB2}"/>
              </a:ext>
            </a:extLst>
          </p:cNvPr>
          <p:cNvSpPr txBox="1"/>
          <p:nvPr/>
        </p:nvSpPr>
        <p:spPr>
          <a:xfrm>
            <a:off x="2592452" y="2441879"/>
            <a:ext cx="966931" cy="369332"/>
          </a:xfrm>
          <a:prstGeom prst="rect">
            <a:avLst/>
          </a:prstGeom>
          <a:noFill/>
        </p:spPr>
        <p:txBody>
          <a:bodyPr wrap="none" rtlCol="0">
            <a:spAutoFit/>
          </a:bodyPr>
          <a:lstStyle/>
          <a:p>
            <a:pPr algn="ctr"/>
            <a:r>
              <a:rPr lang="fr-FR" dirty="0">
                <a:solidFill>
                  <a:schemeClr val="bg1"/>
                </a:solidFill>
                <a:latin typeface="Montserrat SemiBold" panose="00000700000000000000" pitchFamily="2" charset="0"/>
              </a:rPr>
              <a:t>Image</a:t>
            </a:r>
            <a:endParaRPr lang="en-BE" dirty="0">
              <a:solidFill>
                <a:schemeClr val="bg1"/>
              </a:solidFill>
              <a:latin typeface="Montserrat SemiBold" panose="00000700000000000000" pitchFamily="2" charset="0"/>
            </a:endParaRPr>
          </a:p>
        </p:txBody>
      </p:sp>
      <p:cxnSp>
        <p:nvCxnSpPr>
          <p:cNvPr id="30" name="Straight Connector 29">
            <a:extLst>
              <a:ext uri="{FF2B5EF4-FFF2-40B4-BE49-F238E27FC236}">
                <a16:creationId xmlns:a16="http://schemas.microsoft.com/office/drawing/2014/main" id="{C362FE34-3CDD-2FBF-142D-44751BB71403}"/>
              </a:ext>
            </a:extLst>
          </p:cNvPr>
          <p:cNvCxnSpPr>
            <a:cxnSpLocks/>
          </p:cNvCxnSpPr>
          <p:nvPr/>
        </p:nvCxnSpPr>
        <p:spPr>
          <a:xfrm>
            <a:off x="3075917" y="3405363"/>
            <a:ext cx="0" cy="1800000"/>
          </a:xfrm>
          <a:prstGeom prst="line">
            <a:avLst/>
          </a:prstGeom>
          <a:ln w="762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3EBA3-26D2-5C51-D876-C187743A3924}"/>
              </a:ext>
            </a:extLst>
          </p:cNvPr>
          <p:cNvSpPr/>
          <p:nvPr/>
        </p:nvSpPr>
        <p:spPr>
          <a:xfrm>
            <a:off x="3330836"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grpSp>
        <p:nvGrpSpPr>
          <p:cNvPr id="76" name="Group 75">
            <a:extLst>
              <a:ext uri="{FF2B5EF4-FFF2-40B4-BE49-F238E27FC236}">
                <a16:creationId xmlns:a16="http://schemas.microsoft.com/office/drawing/2014/main" id="{2F068C5C-49DA-E6D0-C821-0EEC088C3ACA}"/>
              </a:ext>
            </a:extLst>
          </p:cNvPr>
          <p:cNvGrpSpPr/>
          <p:nvPr/>
        </p:nvGrpSpPr>
        <p:grpSpPr>
          <a:xfrm>
            <a:off x="1455021" y="3810756"/>
            <a:ext cx="963843" cy="1042252"/>
            <a:chOff x="1455021" y="3776138"/>
            <a:chExt cx="963843" cy="1042252"/>
          </a:xfrm>
        </p:grpSpPr>
        <p:sp>
          <p:nvSpPr>
            <p:cNvPr id="67" name="Rectangle: Rounded Corners 66">
              <a:extLst>
                <a:ext uri="{FF2B5EF4-FFF2-40B4-BE49-F238E27FC236}">
                  <a16:creationId xmlns:a16="http://schemas.microsoft.com/office/drawing/2014/main" id="{6EEFF282-27D1-546C-8E4E-2E983398CC05}"/>
                </a:ext>
              </a:extLst>
            </p:cNvPr>
            <p:cNvSpPr/>
            <p:nvPr/>
          </p:nvSpPr>
          <p:spPr>
            <a:xfrm>
              <a:off x="1455021" y="3776138"/>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Chrome</a:t>
              </a:r>
            </a:p>
          </p:txBody>
        </p:sp>
        <p:sp>
          <p:nvSpPr>
            <p:cNvPr id="68" name="Rectangle: Rounded Corners 67">
              <a:extLst>
                <a:ext uri="{FF2B5EF4-FFF2-40B4-BE49-F238E27FC236}">
                  <a16:creationId xmlns:a16="http://schemas.microsoft.com/office/drawing/2014/main" id="{EAA0C5DA-AB40-2F06-88D9-4ED411FEB392}"/>
                </a:ext>
              </a:extLst>
            </p:cNvPr>
            <p:cNvSpPr/>
            <p:nvPr/>
          </p:nvSpPr>
          <p:spPr>
            <a:xfrm>
              <a:off x="1455021" y="4474150"/>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Python</a:t>
              </a:r>
            </a:p>
          </p:txBody>
        </p:sp>
      </p:grpSp>
      <p:sp>
        <p:nvSpPr>
          <p:cNvPr id="69" name="Rectangle: Rounded Corners 68">
            <a:extLst>
              <a:ext uri="{FF2B5EF4-FFF2-40B4-BE49-F238E27FC236}">
                <a16:creationId xmlns:a16="http://schemas.microsoft.com/office/drawing/2014/main" id="{93F0DD56-A665-2C66-0BC4-05442EFCD860}"/>
              </a:ext>
            </a:extLst>
          </p:cNvPr>
          <p:cNvSpPr/>
          <p:nvPr/>
        </p:nvSpPr>
        <p:spPr>
          <a:xfrm>
            <a:off x="3497625" y="4159762"/>
            <a:ext cx="1434536"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&gt; Run Chrome</a:t>
            </a:r>
          </a:p>
        </p:txBody>
      </p:sp>
    </p:spTree>
    <p:extLst>
      <p:ext uri="{BB962C8B-B14F-4D97-AF65-F5344CB8AC3E}">
        <p14:creationId xmlns:p14="http://schemas.microsoft.com/office/powerpoint/2010/main" val="42859588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sp>
        <p:nvSpPr>
          <p:cNvPr id="5" name="Rectangle 4">
            <a:extLst>
              <a:ext uri="{FF2B5EF4-FFF2-40B4-BE49-F238E27FC236}">
                <a16:creationId xmlns:a16="http://schemas.microsoft.com/office/drawing/2014/main" id="{22C09671-7B2F-AB79-5DDD-A92A2EBDE0DA}"/>
              </a:ext>
            </a:extLst>
          </p:cNvPr>
          <p:cNvSpPr/>
          <p:nvPr/>
        </p:nvSpPr>
        <p:spPr>
          <a:xfrm>
            <a:off x="6821202" y="1861090"/>
            <a:ext cx="4177409" cy="4110567"/>
          </a:xfrm>
          <a:prstGeom prst="rect">
            <a:avLst/>
          </a:prstGeom>
          <a:noFill/>
          <a:ln w="57150" cap="rnd">
            <a:solidFill>
              <a:schemeClr val="accent4">
                <a:lumMod val="40000"/>
                <a:lumOff val="6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1" name="Straight Arrow Connector 40">
            <a:extLst>
              <a:ext uri="{FF2B5EF4-FFF2-40B4-BE49-F238E27FC236}">
                <a16:creationId xmlns:a16="http://schemas.microsoft.com/office/drawing/2014/main" id="{2BCDCBC9-918D-7679-2AF8-91F6449E81EC}"/>
              </a:ext>
            </a:extLst>
          </p:cNvPr>
          <p:cNvCxnSpPr>
            <a:cxnSpLocks/>
            <a:endCxn id="29" idx="0"/>
          </p:cNvCxnSpPr>
          <p:nvPr/>
        </p:nvCxnSpPr>
        <p:spPr>
          <a:xfrm>
            <a:off x="8890209" y="2804558"/>
            <a:ext cx="0" cy="93313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D6E0C23-77B0-67BF-A69B-FEE64BAE5505}"/>
              </a:ext>
            </a:extLst>
          </p:cNvPr>
          <p:cNvSpPr/>
          <p:nvPr/>
        </p:nvSpPr>
        <p:spPr>
          <a:xfrm>
            <a:off x="6896516" y="3737691"/>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200" dirty="0">
                <a:latin typeface="Montserrat" panose="00000500000000000000" pitchFamily="2" charset="0"/>
              </a:rPr>
              <a:t>Kernel</a:t>
            </a:r>
          </a:p>
        </p:txBody>
      </p:sp>
      <p:sp>
        <p:nvSpPr>
          <p:cNvPr id="3" name="Rectangle: Rounded Corners 2">
            <a:extLst>
              <a:ext uri="{FF2B5EF4-FFF2-40B4-BE49-F238E27FC236}">
                <a16:creationId xmlns:a16="http://schemas.microsoft.com/office/drawing/2014/main" id="{F2E74596-3A71-BE0B-8420-1E273C4294A2}"/>
              </a:ext>
            </a:extLst>
          </p:cNvPr>
          <p:cNvSpPr/>
          <p:nvPr/>
        </p:nvSpPr>
        <p:spPr>
          <a:xfrm>
            <a:off x="6896515" y="2237445"/>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44" name="Rectangle: Rounded Corners 43">
            <a:extLst>
              <a:ext uri="{FF2B5EF4-FFF2-40B4-BE49-F238E27FC236}">
                <a16:creationId xmlns:a16="http://schemas.microsoft.com/office/drawing/2014/main" id="{AD35DD54-B619-C6B6-1883-93B535BBAACE}"/>
              </a:ext>
            </a:extLst>
          </p:cNvPr>
          <p:cNvSpPr/>
          <p:nvPr/>
        </p:nvSpPr>
        <p:spPr>
          <a:xfrm>
            <a:off x="7938861"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RAM</a:t>
            </a:r>
          </a:p>
        </p:txBody>
      </p:sp>
      <p:sp>
        <p:nvSpPr>
          <p:cNvPr id="47" name="Rectangle: Rounded Corners 46">
            <a:extLst>
              <a:ext uri="{FF2B5EF4-FFF2-40B4-BE49-F238E27FC236}">
                <a16:creationId xmlns:a16="http://schemas.microsoft.com/office/drawing/2014/main" id="{91812354-9A5C-B631-6BF4-377DF4B7AD6D}"/>
              </a:ext>
            </a:extLst>
          </p:cNvPr>
          <p:cNvSpPr/>
          <p:nvPr/>
        </p:nvSpPr>
        <p:spPr>
          <a:xfrm>
            <a:off x="8967088"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Network</a:t>
            </a:r>
          </a:p>
        </p:txBody>
      </p:sp>
      <p:sp>
        <p:nvSpPr>
          <p:cNvPr id="51" name="Rectangle: Rounded Corners 50">
            <a:extLst>
              <a:ext uri="{FF2B5EF4-FFF2-40B4-BE49-F238E27FC236}">
                <a16:creationId xmlns:a16="http://schemas.microsoft.com/office/drawing/2014/main" id="{483AE994-F314-EB11-5114-F8D7E2495B43}"/>
              </a:ext>
            </a:extLst>
          </p:cNvPr>
          <p:cNvSpPr/>
          <p:nvPr/>
        </p:nvSpPr>
        <p:spPr>
          <a:xfrm>
            <a:off x="9995315"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CPU</a:t>
            </a:r>
          </a:p>
        </p:txBody>
      </p:sp>
      <p:cxnSp>
        <p:nvCxnSpPr>
          <p:cNvPr id="61" name="Straight Arrow Connector 60">
            <a:extLst>
              <a:ext uri="{FF2B5EF4-FFF2-40B4-BE49-F238E27FC236}">
                <a16:creationId xmlns:a16="http://schemas.microsoft.com/office/drawing/2014/main" id="{4F3A3ADC-9287-D407-C2F0-E6CCCB610D18}"/>
              </a:ext>
            </a:extLst>
          </p:cNvPr>
          <p:cNvCxnSpPr>
            <a:cxnSpLocks/>
            <a:stCxn id="29" idx="2"/>
          </p:cNvCxnSpPr>
          <p:nvPr/>
        </p:nvCxnSpPr>
        <p:spPr>
          <a:xfrm flipH="1">
            <a:off x="8884670" y="4527678"/>
            <a:ext cx="0" cy="46168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7522ACD-6D07-9254-2070-EF520B079233}"/>
              </a:ext>
            </a:extLst>
          </p:cNvPr>
          <p:cNvSpPr/>
          <p:nvPr/>
        </p:nvSpPr>
        <p:spPr>
          <a:xfrm>
            <a:off x="7012980" y="1694210"/>
            <a:ext cx="1963551" cy="344240"/>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Container</a:t>
            </a:r>
          </a:p>
        </p:txBody>
      </p:sp>
      <p:sp>
        <p:nvSpPr>
          <p:cNvPr id="63" name="Rectangle: Rounded Corners 62">
            <a:extLst>
              <a:ext uri="{FF2B5EF4-FFF2-40B4-BE49-F238E27FC236}">
                <a16:creationId xmlns:a16="http://schemas.microsoft.com/office/drawing/2014/main" id="{08253A14-7DBC-B75C-9E56-B422EF28377F}"/>
              </a:ext>
            </a:extLst>
          </p:cNvPr>
          <p:cNvSpPr/>
          <p:nvPr/>
        </p:nvSpPr>
        <p:spPr>
          <a:xfrm>
            <a:off x="797966" y="2302522"/>
            <a:ext cx="4555902" cy="308186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4" name="Rectangle: Rounded Corners 63">
            <a:extLst>
              <a:ext uri="{FF2B5EF4-FFF2-40B4-BE49-F238E27FC236}">
                <a16:creationId xmlns:a16="http://schemas.microsoft.com/office/drawing/2014/main" id="{008909CA-B13C-E668-EEA9-E681754A8494}"/>
              </a:ext>
            </a:extLst>
          </p:cNvPr>
          <p:cNvSpPr/>
          <p:nvPr/>
        </p:nvSpPr>
        <p:spPr>
          <a:xfrm>
            <a:off x="967207"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FS Snapshot</a:t>
            </a:r>
          </a:p>
        </p:txBody>
      </p:sp>
      <p:sp>
        <p:nvSpPr>
          <p:cNvPr id="75" name="Rectangle: Rounded Corners 74">
            <a:extLst>
              <a:ext uri="{FF2B5EF4-FFF2-40B4-BE49-F238E27FC236}">
                <a16:creationId xmlns:a16="http://schemas.microsoft.com/office/drawing/2014/main" id="{4386DCC4-DF2E-B9FE-66B7-8C183736BC2A}"/>
              </a:ext>
            </a:extLst>
          </p:cNvPr>
          <p:cNvSpPr/>
          <p:nvPr/>
        </p:nvSpPr>
        <p:spPr>
          <a:xfrm>
            <a:off x="1052885"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5" name="Rectangle: Rounded Corners 64">
            <a:extLst>
              <a:ext uri="{FF2B5EF4-FFF2-40B4-BE49-F238E27FC236}">
                <a16:creationId xmlns:a16="http://schemas.microsoft.com/office/drawing/2014/main" id="{5AB8E8F3-FF62-6F12-73BA-7A29FC7D6793}"/>
              </a:ext>
            </a:extLst>
          </p:cNvPr>
          <p:cNvSpPr/>
          <p:nvPr/>
        </p:nvSpPr>
        <p:spPr>
          <a:xfrm>
            <a:off x="3232739"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Startup Command</a:t>
            </a:r>
          </a:p>
        </p:txBody>
      </p:sp>
      <p:sp>
        <p:nvSpPr>
          <p:cNvPr id="27" name="TextBox 26">
            <a:extLst>
              <a:ext uri="{FF2B5EF4-FFF2-40B4-BE49-F238E27FC236}">
                <a16:creationId xmlns:a16="http://schemas.microsoft.com/office/drawing/2014/main" id="{72F78423-1EA3-3172-DA43-C74038497CB2}"/>
              </a:ext>
            </a:extLst>
          </p:cNvPr>
          <p:cNvSpPr txBox="1"/>
          <p:nvPr/>
        </p:nvSpPr>
        <p:spPr>
          <a:xfrm>
            <a:off x="2592452" y="2441879"/>
            <a:ext cx="966931" cy="369332"/>
          </a:xfrm>
          <a:prstGeom prst="rect">
            <a:avLst/>
          </a:prstGeom>
          <a:noFill/>
        </p:spPr>
        <p:txBody>
          <a:bodyPr wrap="none" rtlCol="0">
            <a:spAutoFit/>
          </a:bodyPr>
          <a:lstStyle/>
          <a:p>
            <a:pPr algn="ctr"/>
            <a:r>
              <a:rPr lang="fr-FR" dirty="0">
                <a:solidFill>
                  <a:schemeClr val="bg1"/>
                </a:solidFill>
                <a:latin typeface="Montserrat SemiBold" panose="00000700000000000000" pitchFamily="2" charset="0"/>
              </a:rPr>
              <a:t>Image</a:t>
            </a:r>
            <a:endParaRPr lang="en-BE" dirty="0">
              <a:solidFill>
                <a:schemeClr val="bg1"/>
              </a:solidFill>
              <a:latin typeface="Montserrat SemiBold" panose="00000700000000000000" pitchFamily="2" charset="0"/>
            </a:endParaRPr>
          </a:p>
        </p:txBody>
      </p:sp>
      <p:cxnSp>
        <p:nvCxnSpPr>
          <p:cNvPr id="30" name="Straight Connector 29">
            <a:extLst>
              <a:ext uri="{FF2B5EF4-FFF2-40B4-BE49-F238E27FC236}">
                <a16:creationId xmlns:a16="http://schemas.microsoft.com/office/drawing/2014/main" id="{C362FE34-3CDD-2FBF-142D-44751BB71403}"/>
              </a:ext>
            </a:extLst>
          </p:cNvPr>
          <p:cNvCxnSpPr>
            <a:cxnSpLocks/>
          </p:cNvCxnSpPr>
          <p:nvPr/>
        </p:nvCxnSpPr>
        <p:spPr>
          <a:xfrm>
            <a:off x="3075917" y="3405363"/>
            <a:ext cx="0" cy="1800000"/>
          </a:xfrm>
          <a:prstGeom prst="line">
            <a:avLst/>
          </a:prstGeom>
          <a:ln w="762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3EBA3-26D2-5C51-D876-C187743A3924}"/>
              </a:ext>
            </a:extLst>
          </p:cNvPr>
          <p:cNvSpPr/>
          <p:nvPr/>
        </p:nvSpPr>
        <p:spPr>
          <a:xfrm>
            <a:off x="3330836"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grpSp>
        <p:nvGrpSpPr>
          <p:cNvPr id="76" name="Group 75">
            <a:extLst>
              <a:ext uri="{FF2B5EF4-FFF2-40B4-BE49-F238E27FC236}">
                <a16:creationId xmlns:a16="http://schemas.microsoft.com/office/drawing/2014/main" id="{2F068C5C-49DA-E6D0-C821-0EEC088C3ACA}"/>
              </a:ext>
            </a:extLst>
          </p:cNvPr>
          <p:cNvGrpSpPr/>
          <p:nvPr/>
        </p:nvGrpSpPr>
        <p:grpSpPr>
          <a:xfrm>
            <a:off x="1455021" y="3810756"/>
            <a:ext cx="963843" cy="1042252"/>
            <a:chOff x="1455021" y="3776138"/>
            <a:chExt cx="963843" cy="1042252"/>
          </a:xfrm>
        </p:grpSpPr>
        <p:sp>
          <p:nvSpPr>
            <p:cNvPr id="67" name="Rectangle: Rounded Corners 66">
              <a:extLst>
                <a:ext uri="{FF2B5EF4-FFF2-40B4-BE49-F238E27FC236}">
                  <a16:creationId xmlns:a16="http://schemas.microsoft.com/office/drawing/2014/main" id="{6EEFF282-27D1-546C-8E4E-2E983398CC05}"/>
                </a:ext>
              </a:extLst>
            </p:cNvPr>
            <p:cNvSpPr/>
            <p:nvPr/>
          </p:nvSpPr>
          <p:spPr>
            <a:xfrm>
              <a:off x="1455021" y="3776138"/>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Chrome</a:t>
              </a:r>
            </a:p>
          </p:txBody>
        </p:sp>
        <p:sp>
          <p:nvSpPr>
            <p:cNvPr id="68" name="Rectangle: Rounded Corners 67">
              <a:extLst>
                <a:ext uri="{FF2B5EF4-FFF2-40B4-BE49-F238E27FC236}">
                  <a16:creationId xmlns:a16="http://schemas.microsoft.com/office/drawing/2014/main" id="{EAA0C5DA-AB40-2F06-88D9-4ED411FEB392}"/>
                </a:ext>
              </a:extLst>
            </p:cNvPr>
            <p:cNvSpPr/>
            <p:nvPr/>
          </p:nvSpPr>
          <p:spPr>
            <a:xfrm>
              <a:off x="1455021" y="4474150"/>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Python</a:t>
              </a:r>
            </a:p>
          </p:txBody>
        </p:sp>
      </p:grpSp>
      <p:sp>
        <p:nvSpPr>
          <p:cNvPr id="69" name="Rectangle: Rounded Corners 68">
            <a:extLst>
              <a:ext uri="{FF2B5EF4-FFF2-40B4-BE49-F238E27FC236}">
                <a16:creationId xmlns:a16="http://schemas.microsoft.com/office/drawing/2014/main" id="{93F0DD56-A665-2C66-0BC4-05442EFCD860}"/>
              </a:ext>
            </a:extLst>
          </p:cNvPr>
          <p:cNvSpPr/>
          <p:nvPr/>
        </p:nvSpPr>
        <p:spPr>
          <a:xfrm>
            <a:off x="3497625" y="4159762"/>
            <a:ext cx="1434536"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&gt; Run Chrome</a:t>
            </a:r>
          </a:p>
        </p:txBody>
      </p:sp>
      <p:cxnSp>
        <p:nvCxnSpPr>
          <p:cNvPr id="79" name="Connector: Curved 78">
            <a:extLst>
              <a:ext uri="{FF2B5EF4-FFF2-40B4-BE49-F238E27FC236}">
                <a16:creationId xmlns:a16="http://schemas.microsoft.com/office/drawing/2014/main" id="{9C26BC98-E499-67A3-B02F-DF7E658EC91B}"/>
              </a:ext>
            </a:extLst>
          </p:cNvPr>
          <p:cNvCxnSpPr>
            <a:cxnSpLocks/>
            <a:stCxn id="75" idx="2"/>
            <a:endCxn id="26" idx="2"/>
          </p:cNvCxnSpPr>
          <p:nvPr/>
        </p:nvCxnSpPr>
        <p:spPr>
          <a:xfrm rot="16200000" flipH="1">
            <a:off x="4368727" y="2712110"/>
            <a:ext cx="579347" cy="5442916"/>
          </a:xfrm>
          <a:prstGeom prst="curvedConnector3">
            <a:avLst>
              <a:gd name="adj1" fmla="val 1394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71BD62EA-11DB-936A-DCF5-516C5CD8D862}"/>
              </a:ext>
            </a:extLst>
          </p:cNvPr>
          <p:cNvSpPr/>
          <p:nvPr/>
        </p:nvSpPr>
        <p:spPr>
          <a:xfrm>
            <a:off x="6935564" y="5237935"/>
            <a:ext cx="888587" cy="485307"/>
          </a:xfrm>
          <a:prstGeom prst="roundRect">
            <a:avLst>
              <a:gd name="adj" fmla="val 501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grpSp>
        <p:nvGrpSpPr>
          <p:cNvPr id="7" name="Group 6">
            <a:extLst>
              <a:ext uri="{FF2B5EF4-FFF2-40B4-BE49-F238E27FC236}">
                <a16:creationId xmlns:a16="http://schemas.microsoft.com/office/drawing/2014/main" id="{A63FE8D9-74DE-19A0-276D-86C18FE04765}"/>
              </a:ext>
            </a:extLst>
          </p:cNvPr>
          <p:cNvGrpSpPr/>
          <p:nvPr/>
        </p:nvGrpSpPr>
        <p:grpSpPr>
          <a:xfrm>
            <a:off x="7128248" y="5317239"/>
            <a:ext cx="503218" cy="326698"/>
            <a:chOff x="7128250" y="5323247"/>
            <a:chExt cx="503218" cy="326698"/>
          </a:xfrm>
        </p:grpSpPr>
        <p:sp>
          <p:nvSpPr>
            <p:cNvPr id="28" name="Rectangle: Rounded Corners 27">
              <a:extLst>
                <a:ext uri="{FF2B5EF4-FFF2-40B4-BE49-F238E27FC236}">
                  <a16:creationId xmlns:a16="http://schemas.microsoft.com/office/drawing/2014/main" id="{8C9A5A82-DB2D-7672-1B2C-C32034F5BFE2}"/>
                </a:ext>
              </a:extLst>
            </p:cNvPr>
            <p:cNvSpPr/>
            <p:nvPr/>
          </p:nvSpPr>
          <p:spPr>
            <a:xfrm>
              <a:off x="7128250" y="5323247"/>
              <a:ext cx="503218" cy="12228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latin typeface="Montserrat" panose="00000500000000000000" pitchFamily="2" charset="0"/>
                </a:rPr>
                <a:t>Chrome</a:t>
              </a:r>
            </a:p>
          </p:txBody>
        </p:sp>
        <p:sp>
          <p:nvSpPr>
            <p:cNvPr id="31" name="Rectangle: Rounded Corners 30">
              <a:extLst>
                <a:ext uri="{FF2B5EF4-FFF2-40B4-BE49-F238E27FC236}">
                  <a16:creationId xmlns:a16="http://schemas.microsoft.com/office/drawing/2014/main" id="{22D9A26A-A3AC-EA1C-078A-A287CD507147}"/>
                </a:ext>
              </a:extLst>
            </p:cNvPr>
            <p:cNvSpPr/>
            <p:nvPr/>
          </p:nvSpPr>
          <p:spPr>
            <a:xfrm>
              <a:off x="7128250" y="5527661"/>
              <a:ext cx="503218" cy="12228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latin typeface="Montserrat" panose="00000500000000000000" pitchFamily="2" charset="0"/>
                </a:rPr>
                <a:t>Python</a:t>
              </a:r>
            </a:p>
          </p:txBody>
        </p:sp>
      </p:grpSp>
      <p:sp>
        <p:nvSpPr>
          <p:cNvPr id="32" name="TextBox 31">
            <a:extLst>
              <a:ext uri="{FF2B5EF4-FFF2-40B4-BE49-F238E27FC236}">
                <a16:creationId xmlns:a16="http://schemas.microsoft.com/office/drawing/2014/main" id="{3B24A80A-920A-3A11-990F-1EE5458E2AE7}"/>
              </a:ext>
            </a:extLst>
          </p:cNvPr>
          <p:cNvSpPr txBox="1"/>
          <p:nvPr/>
        </p:nvSpPr>
        <p:spPr>
          <a:xfrm flipH="1">
            <a:off x="4535545" y="5791657"/>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sp>
        <p:nvSpPr>
          <p:cNvPr id="33" name="TextBox 32">
            <a:extLst>
              <a:ext uri="{FF2B5EF4-FFF2-40B4-BE49-F238E27FC236}">
                <a16:creationId xmlns:a16="http://schemas.microsoft.com/office/drawing/2014/main" id="{1DF3248B-674B-7902-EF1D-5484AAA54C98}"/>
              </a:ext>
            </a:extLst>
          </p:cNvPr>
          <p:cNvSpPr txBox="1"/>
          <p:nvPr/>
        </p:nvSpPr>
        <p:spPr>
          <a:xfrm flipH="1">
            <a:off x="7012980" y="437166"/>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sp>
        <p:nvSpPr>
          <p:cNvPr id="34" name="TextBox 33">
            <a:extLst>
              <a:ext uri="{FF2B5EF4-FFF2-40B4-BE49-F238E27FC236}">
                <a16:creationId xmlns:a16="http://schemas.microsoft.com/office/drawing/2014/main" id="{32FF2E51-4717-2601-6F8D-A260C9BB68F6}"/>
              </a:ext>
            </a:extLst>
          </p:cNvPr>
          <p:cNvSpPr txBox="1"/>
          <p:nvPr/>
        </p:nvSpPr>
        <p:spPr>
          <a:xfrm>
            <a:off x="7438562" y="417111"/>
            <a:ext cx="4568879" cy="400110"/>
          </a:xfrm>
          <a:prstGeom prst="rect">
            <a:avLst/>
          </a:prstGeom>
          <a:noFill/>
        </p:spPr>
        <p:txBody>
          <a:bodyPr wrap="none" rtlCol="0">
            <a:spAutoFit/>
          </a:bodyPr>
          <a:lstStyle/>
          <a:p>
            <a:r>
              <a:rPr lang="fr-FR" sz="2000" dirty="0" err="1">
                <a:solidFill>
                  <a:schemeClr val="bg1"/>
                </a:solidFill>
                <a:latin typeface="Montserrat Light" panose="00000400000000000000" pitchFamily="2" charset="0"/>
              </a:rPr>
              <a:t>Create</a:t>
            </a:r>
            <a:r>
              <a:rPr lang="fr-FR" sz="2000" dirty="0">
                <a:solidFill>
                  <a:schemeClr val="bg1"/>
                </a:solidFill>
                <a:latin typeface="Montserrat Light" panose="00000400000000000000" pitchFamily="2" charset="0"/>
              </a:rPr>
              <a:t> the « </a:t>
            </a:r>
            <a:r>
              <a:rPr lang="fr-FR" sz="2000" dirty="0" err="1">
                <a:solidFill>
                  <a:schemeClr val="bg1"/>
                </a:solidFill>
                <a:latin typeface="Montserrat Light" panose="00000400000000000000" pitchFamily="2" charset="0"/>
              </a:rPr>
              <a:t>hardware’s</a:t>
            </a:r>
            <a:r>
              <a:rPr lang="fr-FR" sz="2000" dirty="0">
                <a:solidFill>
                  <a:schemeClr val="bg1"/>
                </a:solidFill>
                <a:latin typeface="Montserrat Light" panose="00000400000000000000" pitchFamily="2" charset="0"/>
              </a:rPr>
              <a:t> segment »</a:t>
            </a:r>
            <a:endParaRPr lang="en-BE" sz="2000" dirty="0">
              <a:solidFill>
                <a:schemeClr val="bg1"/>
              </a:solidFill>
              <a:latin typeface="Montserrat Light" panose="00000400000000000000" pitchFamily="2" charset="0"/>
            </a:endParaRPr>
          </a:p>
        </p:txBody>
      </p:sp>
    </p:spTree>
    <p:extLst>
      <p:ext uri="{BB962C8B-B14F-4D97-AF65-F5344CB8AC3E}">
        <p14:creationId xmlns:p14="http://schemas.microsoft.com/office/powerpoint/2010/main" val="499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sp>
        <p:nvSpPr>
          <p:cNvPr id="5" name="Rectangle 4">
            <a:extLst>
              <a:ext uri="{FF2B5EF4-FFF2-40B4-BE49-F238E27FC236}">
                <a16:creationId xmlns:a16="http://schemas.microsoft.com/office/drawing/2014/main" id="{22C09671-7B2F-AB79-5DDD-A92A2EBDE0DA}"/>
              </a:ext>
            </a:extLst>
          </p:cNvPr>
          <p:cNvSpPr/>
          <p:nvPr/>
        </p:nvSpPr>
        <p:spPr>
          <a:xfrm>
            <a:off x="6821202" y="1861090"/>
            <a:ext cx="4177409" cy="4110567"/>
          </a:xfrm>
          <a:prstGeom prst="rect">
            <a:avLst/>
          </a:prstGeom>
          <a:noFill/>
          <a:ln w="57150" cap="rnd">
            <a:solidFill>
              <a:schemeClr val="accent4">
                <a:lumMod val="40000"/>
                <a:lumOff val="6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1" name="Straight Arrow Connector 40">
            <a:extLst>
              <a:ext uri="{FF2B5EF4-FFF2-40B4-BE49-F238E27FC236}">
                <a16:creationId xmlns:a16="http://schemas.microsoft.com/office/drawing/2014/main" id="{2BCDCBC9-918D-7679-2AF8-91F6449E81EC}"/>
              </a:ext>
            </a:extLst>
          </p:cNvPr>
          <p:cNvCxnSpPr>
            <a:cxnSpLocks/>
            <a:stCxn id="4" idx="2"/>
            <a:endCxn id="29" idx="0"/>
          </p:cNvCxnSpPr>
          <p:nvPr/>
        </p:nvCxnSpPr>
        <p:spPr>
          <a:xfrm>
            <a:off x="8890209" y="2804558"/>
            <a:ext cx="0" cy="93313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D6E0C23-77B0-67BF-A69B-FEE64BAE5505}"/>
              </a:ext>
            </a:extLst>
          </p:cNvPr>
          <p:cNvSpPr/>
          <p:nvPr/>
        </p:nvSpPr>
        <p:spPr>
          <a:xfrm>
            <a:off x="6896516" y="3737691"/>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200" dirty="0">
                <a:latin typeface="Montserrat" panose="00000500000000000000" pitchFamily="2" charset="0"/>
              </a:rPr>
              <a:t>Kernel</a:t>
            </a:r>
          </a:p>
        </p:txBody>
      </p:sp>
      <p:sp>
        <p:nvSpPr>
          <p:cNvPr id="3" name="Rectangle: Rounded Corners 2">
            <a:extLst>
              <a:ext uri="{FF2B5EF4-FFF2-40B4-BE49-F238E27FC236}">
                <a16:creationId xmlns:a16="http://schemas.microsoft.com/office/drawing/2014/main" id="{F2E74596-3A71-BE0B-8420-1E273C4294A2}"/>
              </a:ext>
            </a:extLst>
          </p:cNvPr>
          <p:cNvSpPr/>
          <p:nvPr/>
        </p:nvSpPr>
        <p:spPr>
          <a:xfrm>
            <a:off x="6896515" y="2237445"/>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4" name="Rectangle: Rounded Corners 3">
            <a:extLst>
              <a:ext uri="{FF2B5EF4-FFF2-40B4-BE49-F238E27FC236}">
                <a16:creationId xmlns:a16="http://schemas.microsoft.com/office/drawing/2014/main" id="{89DD3AC7-6580-8D01-B794-0254E523879D}"/>
              </a:ext>
            </a:extLst>
          </p:cNvPr>
          <p:cNvSpPr/>
          <p:nvPr/>
        </p:nvSpPr>
        <p:spPr>
          <a:xfrm>
            <a:off x="7908433" y="2460318"/>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Chrome</a:t>
            </a:r>
          </a:p>
        </p:txBody>
      </p:sp>
      <p:sp>
        <p:nvSpPr>
          <p:cNvPr id="44" name="Rectangle: Rounded Corners 43">
            <a:extLst>
              <a:ext uri="{FF2B5EF4-FFF2-40B4-BE49-F238E27FC236}">
                <a16:creationId xmlns:a16="http://schemas.microsoft.com/office/drawing/2014/main" id="{AD35DD54-B619-C6B6-1883-93B535BBAACE}"/>
              </a:ext>
            </a:extLst>
          </p:cNvPr>
          <p:cNvSpPr/>
          <p:nvPr/>
        </p:nvSpPr>
        <p:spPr>
          <a:xfrm>
            <a:off x="7938861"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RAM</a:t>
            </a:r>
          </a:p>
        </p:txBody>
      </p:sp>
      <p:sp>
        <p:nvSpPr>
          <p:cNvPr id="47" name="Rectangle: Rounded Corners 46">
            <a:extLst>
              <a:ext uri="{FF2B5EF4-FFF2-40B4-BE49-F238E27FC236}">
                <a16:creationId xmlns:a16="http://schemas.microsoft.com/office/drawing/2014/main" id="{91812354-9A5C-B631-6BF4-377DF4B7AD6D}"/>
              </a:ext>
            </a:extLst>
          </p:cNvPr>
          <p:cNvSpPr/>
          <p:nvPr/>
        </p:nvSpPr>
        <p:spPr>
          <a:xfrm>
            <a:off x="8967088"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Network</a:t>
            </a:r>
          </a:p>
        </p:txBody>
      </p:sp>
      <p:sp>
        <p:nvSpPr>
          <p:cNvPr id="51" name="Rectangle: Rounded Corners 50">
            <a:extLst>
              <a:ext uri="{FF2B5EF4-FFF2-40B4-BE49-F238E27FC236}">
                <a16:creationId xmlns:a16="http://schemas.microsoft.com/office/drawing/2014/main" id="{483AE994-F314-EB11-5114-F8D7E2495B43}"/>
              </a:ext>
            </a:extLst>
          </p:cNvPr>
          <p:cNvSpPr/>
          <p:nvPr/>
        </p:nvSpPr>
        <p:spPr>
          <a:xfrm>
            <a:off x="9995315"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CPU</a:t>
            </a:r>
          </a:p>
        </p:txBody>
      </p:sp>
      <p:cxnSp>
        <p:nvCxnSpPr>
          <p:cNvPr id="61" name="Straight Arrow Connector 60">
            <a:extLst>
              <a:ext uri="{FF2B5EF4-FFF2-40B4-BE49-F238E27FC236}">
                <a16:creationId xmlns:a16="http://schemas.microsoft.com/office/drawing/2014/main" id="{4F3A3ADC-9287-D407-C2F0-E6CCCB610D18}"/>
              </a:ext>
            </a:extLst>
          </p:cNvPr>
          <p:cNvCxnSpPr>
            <a:cxnSpLocks/>
            <a:stCxn id="29" idx="2"/>
          </p:cNvCxnSpPr>
          <p:nvPr/>
        </p:nvCxnSpPr>
        <p:spPr>
          <a:xfrm flipH="1">
            <a:off x="8884670" y="4527678"/>
            <a:ext cx="0" cy="46168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7522ACD-6D07-9254-2070-EF520B079233}"/>
              </a:ext>
            </a:extLst>
          </p:cNvPr>
          <p:cNvSpPr/>
          <p:nvPr/>
        </p:nvSpPr>
        <p:spPr>
          <a:xfrm>
            <a:off x="7012980" y="1694210"/>
            <a:ext cx="1963551" cy="344240"/>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Container</a:t>
            </a:r>
          </a:p>
        </p:txBody>
      </p:sp>
      <p:sp>
        <p:nvSpPr>
          <p:cNvPr id="63" name="Rectangle: Rounded Corners 62">
            <a:extLst>
              <a:ext uri="{FF2B5EF4-FFF2-40B4-BE49-F238E27FC236}">
                <a16:creationId xmlns:a16="http://schemas.microsoft.com/office/drawing/2014/main" id="{08253A14-7DBC-B75C-9E56-B422EF28377F}"/>
              </a:ext>
            </a:extLst>
          </p:cNvPr>
          <p:cNvSpPr/>
          <p:nvPr/>
        </p:nvSpPr>
        <p:spPr>
          <a:xfrm>
            <a:off x="797966" y="2302522"/>
            <a:ext cx="4555902" cy="308186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4" name="Rectangle: Rounded Corners 63">
            <a:extLst>
              <a:ext uri="{FF2B5EF4-FFF2-40B4-BE49-F238E27FC236}">
                <a16:creationId xmlns:a16="http://schemas.microsoft.com/office/drawing/2014/main" id="{008909CA-B13C-E668-EEA9-E681754A8494}"/>
              </a:ext>
            </a:extLst>
          </p:cNvPr>
          <p:cNvSpPr/>
          <p:nvPr/>
        </p:nvSpPr>
        <p:spPr>
          <a:xfrm>
            <a:off x="967207"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FS Snapshot</a:t>
            </a:r>
          </a:p>
        </p:txBody>
      </p:sp>
      <p:sp>
        <p:nvSpPr>
          <p:cNvPr id="75" name="Rectangle: Rounded Corners 74">
            <a:extLst>
              <a:ext uri="{FF2B5EF4-FFF2-40B4-BE49-F238E27FC236}">
                <a16:creationId xmlns:a16="http://schemas.microsoft.com/office/drawing/2014/main" id="{4386DCC4-DF2E-B9FE-66B7-8C183736BC2A}"/>
              </a:ext>
            </a:extLst>
          </p:cNvPr>
          <p:cNvSpPr/>
          <p:nvPr/>
        </p:nvSpPr>
        <p:spPr>
          <a:xfrm>
            <a:off x="1052885"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5" name="Rectangle: Rounded Corners 64">
            <a:extLst>
              <a:ext uri="{FF2B5EF4-FFF2-40B4-BE49-F238E27FC236}">
                <a16:creationId xmlns:a16="http://schemas.microsoft.com/office/drawing/2014/main" id="{5AB8E8F3-FF62-6F12-73BA-7A29FC7D6793}"/>
              </a:ext>
            </a:extLst>
          </p:cNvPr>
          <p:cNvSpPr/>
          <p:nvPr/>
        </p:nvSpPr>
        <p:spPr>
          <a:xfrm>
            <a:off x="3232739"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Startup Command</a:t>
            </a:r>
          </a:p>
        </p:txBody>
      </p:sp>
      <p:sp>
        <p:nvSpPr>
          <p:cNvPr id="27" name="TextBox 26">
            <a:extLst>
              <a:ext uri="{FF2B5EF4-FFF2-40B4-BE49-F238E27FC236}">
                <a16:creationId xmlns:a16="http://schemas.microsoft.com/office/drawing/2014/main" id="{72F78423-1EA3-3172-DA43-C74038497CB2}"/>
              </a:ext>
            </a:extLst>
          </p:cNvPr>
          <p:cNvSpPr txBox="1"/>
          <p:nvPr/>
        </p:nvSpPr>
        <p:spPr>
          <a:xfrm>
            <a:off x="2592452" y="2441879"/>
            <a:ext cx="966931" cy="369332"/>
          </a:xfrm>
          <a:prstGeom prst="rect">
            <a:avLst/>
          </a:prstGeom>
          <a:noFill/>
        </p:spPr>
        <p:txBody>
          <a:bodyPr wrap="none" rtlCol="0">
            <a:spAutoFit/>
          </a:bodyPr>
          <a:lstStyle/>
          <a:p>
            <a:pPr algn="ctr"/>
            <a:r>
              <a:rPr lang="fr-FR" dirty="0">
                <a:solidFill>
                  <a:schemeClr val="bg1"/>
                </a:solidFill>
                <a:latin typeface="Montserrat SemiBold" panose="00000700000000000000" pitchFamily="2" charset="0"/>
              </a:rPr>
              <a:t>Image</a:t>
            </a:r>
            <a:endParaRPr lang="en-BE" dirty="0">
              <a:solidFill>
                <a:schemeClr val="bg1"/>
              </a:solidFill>
              <a:latin typeface="Montserrat SemiBold" panose="00000700000000000000" pitchFamily="2" charset="0"/>
            </a:endParaRPr>
          </a:p>
        </p:txBody>
      </p:sp>
      <p:cxnSp>
        <p:nvCxnSpPr>
          <p:cNvPr id="30" name="Straight Connector 29">
            <a:extLst>
              <a:ext uri="{FF2B5EF4-FFF2-40B4-BE49-F238E27FC236}">
                <a16:creationId xmlns:a16="http://schemas.microsoft.com/office/drawing/2014/main" id="{C362FE34-3CDD-2FBF-142D-44751BB71403}"/>
              </a:ext>
            </a:extLst>
          </p:cNvPr>
          <p:cNvCxnSpPr>
            <a:cxnSpLocks/>
          </p:cNvCxnSpPr>
          <p:nvPr/>
        </p:nvCxnSpPr>
        <p:spPr>
          <a:xfrm>
            <a:off x="3075917" y="3405363"/>
            <a:ext cx="0" cy="1800000"/>
          </a:xfrm>
          <a:prstGeom prst="line">
            <a:avLst/>
          </a:prstGeom>
          <a:ln w="762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3EBA3-26D2-5C51-D876-C187743A3924}"/>
              </a:ext>
            </a:extLst>
          </p:cNvPr>
          <p:cNvSpPr/>
          <p:nvPr/>
        </p:nvSpPr>
        <p:spPr>
          <a:xfrm>
            <a:off x="3330836"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grpSp>
        <p:nvGrpSpPr>
          <p:cNvPr id="76" name="Group 75">
            <a:extLst>
              <a:ext uri="{FF2B5EF4-FFF2-40B4-BE49-F238E27FC236}">
                <a16:creationId xmlns:a16="http://schemas.microsoft.com/office/drawing/2014/main" id="{2F068C5C-49DA-E6D0-C821-0EEC088C3ACA}"/>
              </a:ext>
            </a:extLst>
          </p:cNvPr>
          <p:cNvGrpSpPr/>
          <p:nvPr/>
        </p:nvGrpSpPr>
        <p:grpSpPr>
          <a:xfrm>
            <a:off x="1455021" y="3810756"/>
            <a:ext cx="963843" cy="1042252"/>
            <a:chOff x="1455021" y="3776138"/>
            <a:chExt cx="963843" cy="1042252"/>
          </a:xfrm>
        </p:grpSpPr>
        <p:sp>
          <p:nvSpPr>
            <p:cNvPr id="67" name="Rectangle: Rounded Corners 66">
              <a:extLst>
                <a:ext uri="{FF2B5EF4-FFF2-40B4-BE49-F238E27FC236}">
                  <a16:creationId xmlns:a16="http://schemas.microsoft.com/office/drawing/2014/main" id="{6EEFF282-27D1-546C-8E4E-2E983398CC05}"/>
                </a:ext>
              </a:extLst>
            </p:cNvPr>
            <p:cNvSpPr/>
            <p:nvPr/>
          </p:nvSpPr>
          <p:spPr>
            <a:xfrm>
              <a:off x="1455021" y="3776138"/>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Chrome</a:t>
              </a:r>
            </a:p>
          </p:txBody>
        </p:sp>
        <p:sp>
          <p:nvSpPr>
            <p:cNvPr id="68" name="Rectangle: Rounded Corners 67">
              <a:extLst>
                <a:ext uri="{FF2B5EF4-FFF2-40B4-BE49-F238E27FC236}">
                  <a16:creationId xmlns:a16="http://schemas.microsoft.com/office/drawing/2014/main" id="{EAA0C5DA-AB40-2F06-88D9-4ED411FEB392}"/>
                </a:ext>
              </a:extLst>
            </p:cNvPr>
            <p:cNvSpPr/>
            <p:nvPr/>
          </p:nvSpPr>
          <p:spPr>
            <a:xfrm>
              <a:off x="1455021" y="4474150"/>
              <a:ext cx="963843"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Python</a:t>
              </a:r>
            </a:p>
          </p:txBody>
        </p:sp>
      </p:grpSp>
      <p:sp>
        <p:nvSpPr>
          <p:cNvPr id="69" name="Rectangle: Rounded Corners 68">
            <a:extLst>
              <a:ext uri="{FF2B5EF4-FFF2-40B4-BE49-F238E27FC236}">
                <a16:creationId xmlns:a16="http://schemas.microsoft.com/office/drawing/2014/main" id="{93F0DD56-A665-2C66-0BC4-05442EFCD860}"/>
              </a:ext>
            </a:extLst>
          </p:cNvPr>
          <p:cNvSpPr/>
          <p:nvPr/>
        </p:nvSpPr>
        <p:spPr>
          <a:xfrm>
            <a:off x="3497625" y="4159762"/>
            <a:ext cx="1434536"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&gt; Run Chrome</a:t>
            </a:r>
          </a:p>
        </p:txBody>
      </p:sp>
      <p:cxnSp>
        <p:nvCxnSpPr>
          <p:cNvPr id="79" name="Connector: Curved 78">
            <a:extLst>
              <a:ext uri="{FF2B5EF4-FFF2-40B4-BE49-F238E27FC236}">
                <a16:creationId xmlns:a16="http://schemas.microsoft.com/office/drawing/2014/main" id="{9C26BC98-E499-67A3-B02F-DF7E658EC91B}"/>
              </a:ext>
            </a:extLst>
          </p:cNvPr>
          <p:cNvCxnSpPr>
            <a:cxnSpLocks/>
            <a:stCxn id="75" idx="2"/>
            <a:endCxn id="26" idx="2"/>
          </p:cNvCxnSpPr>
          <p:nvPr/>
        </p:nvCxnSpPr>
        <p:spPr>
          <a:xfrm rot="16200000" flipH="1">
            <a:off x="4368727" y="2712110"/>
            <a:ext cx="579347" cy="5442916"/>
          </a:xfrm>
          <a:prstGeom prst="curvedConnector3">
            <a:avLst>
              <a:gd name="adj1" fmla="val 1394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71BD62EA-11DB-936A-DCF5-516C5CD8D862}"/>
              </a:ext>
            </a:extLst>
          </p:cNvPr>
          <p:cNvSpPr/>
          <p:nvPr/>
        </p:nvSpPr>
        <p:spPr>
          <a:xfrm>
            <a:off x="6935564" y="5237935"/>
            <a:ext cx="888587" cy="485307"/>
          </a:xfrm>
          <a:prstGeom prst="roundRect">
            <a:avLst>
              <a:gd name="adj" fmla="val 501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grpSp>
        <p:nvGrpSpPr>
          <p:cNvPr id="7" name="Group 6">
            <a:extLst>
              <a:ext uri="{FF2B5EF4-FFF2-40B4-BE49-F238E27FC236}">
                <a16:creationId xmlns:a16="http://schemas.microsoft.com/office/drawing/2014/main" id="{A63FE8D9-74DE-19A0-276D-86C18FE04765}"/>
              </a:ext>
            </a:extLst>
          </p:cNvPr>
          <p:cNvGrpSpPr/>
          <p:nvPr/>
        </p:nvGrpSpPr>
        <p:grpSpPr>
          <a:xfrm>
            <a:off x="7128248" y="5317239"/>
            <a:ext cx="503218" cy="326698"/>
            <a:chOff x="7128250" y="5323247"/>
            <a:chExt cx="503218" cy="326698"/>
          </a:xfrm>
        </p:grpSpPr>
        <p:sp>
          <p:nvSpPr>
            <p:cNvPr id="28" name="Rectangle: Rounded Corners 27">
              <a:extLst>
                <a:ext uri="{FF2B5EF4-FFF2-40B4-BE49-F238E27FC236}">
                  <a16:creationId xmlns:a16="http://schemas.microsoft.com/office/drawing/2014/main" id="{8C9A5A82-DB2D-7672-1B2C-C32034F5BFE2}"/>
                </a:ext>
              </a:extLst>
            </p:cNvPr>
            <p:cNvSpPr/>
            <p:nvPr/>
          </p:nvSpPr>
          <p:spPr>
            <a:xfrm>
              <a:off x="7128250" y="5323247"/>
              <a:ext cx="503218" cy="12228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latin typeface="Montserrat" panose="00000500000000000000" pitchFamily="2" charset="0"/>
                </a:rPr>
                <a:t>Chrome</a:t>
              </a:r>
            </a:p>
          </p:txBody>
        </p:sp>
        <p:sp>
          <p:nvSpPr>
            <p:cNvPr id="31" name="Rectangle: Rounded Corners 30">
              <a:extLst>
                <a:ext uri="{FF2B5EF4-FFF2-40B4-BE49-F238E27FC236}">
                  <a16:creationId xmlns:a16="http://schemas.microsoft.com/office/drawing/2014/main" id="{22D9A26A-A3AC-EA1C-078A-A287CD507147}"/>
                </a:ext>
              </a:extLst>
            </p:cNvPr>
            <p:cNvSpPr/>
            <p:nvPr/>
          </p:nvSpPr>
          <p:spPr>
            <a:xfrm>
              <a:off x="7128250" y="5527661"/>
              <a:ext cx="503218" cy="12228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latin typeface="Montserrat" panose="00000500000000000000" pitchFamily="2" charset="0"/>
                </a:rPr>
                <a:t>Python</a:t>
              </a:r>
            </a:p>
          </p:txBody>
        </p:sp>
      </p:grpSp>
      <p:sp>
        <p:nvSpPr>
          <p:cNvPr id="32" name="TextBox 31">
            <a:extLst>
              <a:ext uri="{FF2B5EF4-FFF2-40B4-BE49-F238E27FC236}">
                <a16:creationId xmlns:a16="http://schemas.microsoft.com/office/drawing/2014/main" id="{3B24A80A-920A-3A11-990F-1EE5458E2AE7}"/>
              </a:ext>
            </a:extLst>
          </p:cNvPr>
          <p:cNvSpPr txBox="1"/>
          <p:nvPr/>
        </p:nvSpPr>
        <p:spPr>
          <a:xfrm flipH="1">
            <a:off x="4535545" y="5791657"/>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cxnSp>
        <p:nvCxnSpPr>
          <p:cNvPr id="33" name="Connector: Curved 32">
            <a:extLst>
              <a:ext uri="{FF2B5EF4-FFF2-40B4-BE49-F238E27FC236}">
                <a16:creationId xmlns:a16="http://schemas.microsoft.com/office/drawing/2014/main" id="{E7821196-BB0E-2EC6-08DE-37A8C56408DB}"/>
              </a:ext>
            </a:extLst>
          </p:cNvPr>
          <p:cNvCxnSpPr>
            <a:cxnSpLocks/>
          </p:cNvCxnSpPr>
          <p:nvPr/>
        </p:nvCxnSpPr>
        <p:spPr>
          <a:xfrm flipV="1">
            <a:off x="4925951" y="2632438"/>
            <a:ext cx="2982482" cy="169744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6B0796D-1FB9-9017-55B1-80C3DABFF522}"/>
              </a:ext>
            </a:extLst>
          </p:cNvPr>
          <p:cNvSpPr txBox="1"/>
          <p:nvPr/>
        </p:nvSpPr>
        <p:spPr>
          <a:xfrm flipH="1">
            <a:off x="6237192" y="3339869"/>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2</a:t>
            </a:r>
          </a:p>
        </p:txBody>
      </p:sp>
      <p:sp>
        <p:nvSpPr>
          <p:cNvPr id="35" name="TextBox 34">
            <a:extLst>
              <a:ext uri="{FF2B5EF4-FFF2-40B4-BE49-F238E27FC236}">
                <a16:creationId xmlns:a16="http://schemas.microsoft.com/office/drawing/2014/main" id="{058055EB-1575-D826-5C48-243E8B80282C}"/>
              </a:ext>
            </a:extLst>
          </p:cNvPr>
          <p:cNvSpPr txBox="1"/>
          <p:nvPr/>
        </p:nvSpPr>
        <p:spPr>
          <a:xfrm flipH="1">
            <a:off x="7012980" y="437166"/>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sp>
        <p:nvSpPr>
          <p:cNvPr id="36" name="TextBox 35">
            <a:extLst>
              <a:ext uri="{FF2B5EF4-FFF2-40B4-BE49-F238E27FC236}">
                <a16:creationId xmlns:a16="http://schemas.microsoft.com/office/drawing/2014/main" id="{79656FDC-BD78-1757-BED6-9491D3A6C796}"/>
              </a:ext>
            </a:extLst>
          </p:cNvPr>
          <p:cNvSpPr txBox="1"/>
          <p:nvPr/>
        </p:nvSpPr>
        <p:spPr>
          <a:xfrm>
            <a:off x="7438562" y="417111"/>
            <a:ext cx="4568879" cy="400110"/>
          </a:xfrm>
          <a:prstGeom prst="rect">
            <a:avLst/>
          </a:prstGeom>
          <a:noFill/>
        </p:spPr>
        <p:txBody>
          <a:bodyPr wrap="none" rtlCol="0">
            <a:spAutoFit/>
          </a:bodyPr>
          <a:lstStyle/>
          <a:p>
            <a:r>
              <a:rPr lang="fr-FR" sz="2000" dirty="0" err="1">
                <a:solidFill>
                  <a:schemeClr val="bg1"/>
                </a:solidFill>
                <a:latin typeface="Montserrat Light" panose="00000400000000000000" pitchFamily="2" charset="0"/>
              </a:rPr>
              <a:t>Create</a:t>
            </a:r>
            <a:r>
              <a:rPr lang="fr-FR" sz="2000" dirty="0">
                <a:solidFill>
                  <a:schemeClr val="bg1"/>
                </a:solidFill>
                <a:latin typeface="Montserrat Light" panose="00000400000000000000" pitchFamily="2" charset="0"/>
              </a:rPr>
              <a:t> the « </a:t>
            </a:r>
            <a:r>
              <a:rPr lang="fr-FR" sz="2000" dirty="0" err="1">
                <a:solidFill>
                  <a:schemeClr val="bg1"/>
                </a:solidFill>
                <a:latin typeface="Montserrat Light" panose="00000400000000000000" pitchFamily="2" charset="0"/>
              </a:rPr>
              <a:t>hardware’s</a:t>
            </a:r>
            <a:r>
              <a:rPr lang="fr-FR" sz="2000" dirty="0">
                <a:solidFill>
                  <a:schemeClr val="bg1"/>
                </a:solidFill>
                <a:latin typeface="Montserrat Light" panose="00000400000000000000" pitchFamily="2" charset="0"/>
              </a:rPr>
              <a:t> segment »</a:t>
            </a:r>
            <a:endParaRPr lang="en-BE" sz="2000" dirty="0">
              <a:solidFill>
                <a:schemeClr val="bg1"/>
              </a:solidFill>
              <a:latin typeface="Montserrat Light" panose="00000400000000000000" pitchFamily="2" charset="0"/>
            </a:endParaRPr>
          </a:p>
        </p:txBody>
      </p:sp>
      <p:sp>
        <p:nvSpPr>
          <p:cNvPr id="37" name="TextBox 36">
            <a:extLst>
              <a:ext uri="{FF2B5EF4-FFF2-40B4-BE49-F238E27FC236}">
                <a16:creationId xmlns:a16="http://schemas.microsoft.com/office/drawing/2014/main" id="{30E23D74-5A60-301C-9B22-E91D7AE8E55E}"/>
              </a:ext>
            </a:extLst>
          </p:cNvPr>
          <p:cNvSpPr txBox="1"/>
          <p:nvPr/>
        </p:nvSpPr>
        <p:spPr>
          <a:xfrm flipH="1">
            <a:off x="7012980" y="897969"/>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2</a:t>
            </a:r>
          </a:p>
        </p:txBody>
      </p:sp>
      <p:sp>
        <p:nvSpPr>
          <p:cNvPr id="38" name="TextBox 37">
            <a:extLst>
              <a:ext uri="{FF2B5EF4-FFF2-40B4-BE49-F238E27FC236}">
                <a16:creationId xmlns:a16="http://schemas.microsoft.com/office/drawing/2014/main" id="{62E1D95E-45F8-5980-6988-AAC2AED88375}"/>
              </a:ext>
            </a:extLst>
          </p:cNvPr>
          <p:cNvSpPr txBox="1"/>
          <p:nvPr/>
        </p:nvSpPr>
        <p:spPr>
          <a:xfrm>
            <a:off x="7438562" y="877914"/>
            <a:ext cx="1904689" cy="400110"/>
          </a:xfrm>
          <a:prstGeom prst="rect">
            <a:avLst/>
          </a:prstGeom>
          <a:noFill/>
        </p:spPr>
        <p:txBody>
          <a:bodyPr wrap="none" rtlCol="0">
            <a:spAutoFit/>
          </a:bodyPr>
          <a:lstStyle/>
          <a:p>
            <a:r>
              <a:rPr lang="fr-FR" sz="2000" dirty="0">
                <a:solidFill>
                  <a:schemeClr val="bg1"/>
                </a:solidFill>
                <a:latin typeface="Montserrat Light" panose="00000400000000000000" pitchFamily="2" charset="0"/>
              </a:rPr>
              <a:t>Start Chrome</a:t>
            </a:r>
            <a:endParaRPr lang="en-BE" sz="2000" dirty="0">
              <a:solidFill>
                <a:schemeClr val="bg1"/>
              </a:solidFill>
              <a:latin typeface="Montserrat Light" panose="00000400000000000000" pitchFamily="2" charset="0"/>
            </a:endParaRPr>
          </a:p>
        </p:txBody>
      </p:sp>
    </p:spTree>
    <p:extLst>
      <p:ext uri="{BB962C8B-B14F-4D97-AF65-F5344CB8AC3E}">
        <p14:creationId xmlns:p14="http://schemas.microsoft.com/office/powerpoint/2010/main" val="3006328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10;&#10;Description automatically generated">
            <a:extLst>
              <a:ext uri="{FF2B5EF4-FFF2-40B4-BE49-F238E27FC236}">
                <a16:creationId xmlns:a16="http://schemas.microsoft.com/office/drawing/2014/main" id="{F7FCD76E-0E8C-3BB2-1BA2-772EE9170A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5484" l="2700" r="94100">
                        <a14:foregroundMark x1="7200" y1="82742" x2="10000" y2="81613"/>
                        <a14:foregroundMark x1="2900" y1="81613" x2="2900" y2="81613"/>
                        <a14:foregroundMark x1="9500" y1="88387" x2="55100" y2="95484"/>
                        <a14:foregroundMark x1="55100" y1="95484" x2="56100" y2="95161"/>
                        <a14:foregroundMark x1="91300" y1="77581" x2="91300" y2="77581"/>
                        <a14:foregroundMark x1="89400" y1="68226" x2="91400" y2="68871"/>
                        <a14:foregroundMark x1="80300" y1="62258" x2="80300" y2="62258"/>
                        <a14:foregroundMark x1="75100" y1="62742" x2="75100" y2="62742"/>
                        <a14:foregroundMark x1="73800" y1="61452" x2="75200" y2="64032"/>
                        <a14:foregroundMark x1="81600" y1="61613" x2="79900" y2="67581"/>
                        <a14:foregroundMark x1="79100" y1="71290" x2="71100" y2="68387"/>
                        <a14:foregroundMark x1="64100" y1="69516" x2="65800" y2="61613"/>
                        <a14:foregroundMark x1="68900" y1="45323" x2="72100" y2="30806"/>
                        <a14:foregroundMark x1="72100" y1="30806" x2="73500" y2="29839"/>
                        <a14:foregroundMark x1="81400" y1="40323" x2="81400" y2="49355"/>
                        <a14:foregroundMark x1="79400" y1="50806" x2="77000" y2="52742"/>
                        <a14:foregroundMark x1="76800" y1="52903" x2="76800" y2="52903"/>
                        <a14:foregroundMark x1="74700" y1="40806" x2="74700" y2="40806"/>
                        <a14:foregroundMark x1="65700" y1="41935" x2="65700" y2="41935"/>
                        <a14:foregroundMark x1="88200" y1="62581" x2="90700" y2="68871"/>
                        <a14:foregroundMark x1="83000" y1="70968" x2="83400" y2="69032"/>
                        <a14:foregroundMark x1="85600" y1="59355" x2="94100" y2="66613"/>
                        <a14:foregroundMark x1="94100" y1="66613" x2="93900" y2="78065"/>
                        <a14:backgroundMark x1="96900" y1="93226" x2="96900" y2="93226"/>
                        <a14:backgroundMark x1="97100" y1="74516" x2="97100" y2="74516"/>
                        <a14:backgroundMark x1="97400" y1="76613" x2="97400" y2="76613"/>
                        <a14:backgroundMark x1="97300" y1="76613" x2="97300" y2="76613"/>
                        <a14:backgroundMark x1="97300" y1="76613" x2="97300" y2="76613"/>
                        <a14:backgroundMark x1="97100" y1="76290" x2="97100" y2="76290"/>
                        <a14:backgroundMark x1="97100" y1="76774" x2="97100" y2="76774"/>
                      </a14:backgroundRemoval>
                    </a14:imgEffect>
                  </a14:imgLayer>
                </a14:imgProps>
              </a:ext>
              <a:ext uri="{28A0092B-C50C-407E-A947-70E740481C1C}">
                <a14:useLocalDpi xmlns:a14="http://schemas.microsoft.com/office/drawing/2010/main" val="0"/>
              </a:ext>
            </a:extLst>
          </a:blip>
          <a:stretch>
            <a:fillRect/>
          </a:stretch>
        </p:blipFill>
        <p:spPr>
          <a:xfrm>
            <a:off x="7528560" y="4630738"/>
            <a:ext cx="3592359" cy="2227262"/>
          </a:xfrm>
          <a:prstGeom prst="rect">
            <a:avLst/>
          </a:prstGeom>
        </p:spPr>
      </p:pic>
      <p:grpSp>
        <p:nvGrpSpPr>
          <p:cNvPr id="16" name="Group 15">
            <a:extLst>
              <a:ext uri="{FF2B5EF4-FFF2-40B4-BE49-F238E27FC236}">
                <a16:creationId xmlns:a16="http://schemas.microsoft.com/office/drawing/2014/main" id="{A4D82721-974B-05E2-7702-29B7F34C415E}"/>
              </a:ext>
            </a:extLst>
          </p:cNvPr>
          <p:cNvGrpSpPr>
            <a:grpSpLocks noChangeAspect="1"/>
          </p:cNvGrpSpPr>
          <p:nvPr/>
        </p:nvGrpSpPr>
        <p:grpSpPr>
          <a:xfrm>
            <a:off x="314855" y="2326641"/>
            <a:ext cx="4765593" cy="4366906"/>
            <a:chOff x="314855" y="2727381"/>
            <a:chExt cx="4328265" cy="3966165"/>
          </a:xfrm>
        </p:grpSpPr>
        <p:grpSp>
          <p:nvGrpSpPr>
            <p:cNvPr id="11" name="Group 10">
              <a:extLst>
                <a:ext uri="{FF2B5EF4-FFF2-40B4-BE49-F238E27FC236}">
                  <a16:creationId xmlns:a16="http://schemas.microsoft.com/office/drawing/2014/main" id="{BFB29C87-6F28-C6E5-7224-D7B4B7E3D9AD}"/>
                </a:ext>
              </a:extLst>
            </p:cNvPr>
            <p:cNvGrpSpPr>
              <a:grpSpLocks noChangeAspect="1"/>
            </p:cNvGrpSpPr>
            <p:nvPr/>
          </p:nvGrpSpPr>
          <p:grpSpPr>
            <a:xfrm>
              <a:off x="314855" y="2727381"/>
              <a:ext cx="3901752" cy="3366580"/>
              <a:chOff x="325015" y="4339537"/>
              <a:chExt cx="2563197" cy="2211624"/>
            </a:xfrm>
          </p:grpSpPr>
          <p:pic>
            <p:nvPicPr>
              <p:cNvPr id="5" name="Picture 4" descr="Logo&#10;&#10;Description automatically generated">
                <a:extLst>
                  <a:ext uri="{FF2B5EF4-FFF2-40B4-BE49-F238E27FC236}">
                    <a16:creationId xmlns:a16="http://schemas.microsoft.com/office/drawing/2014/main" id="{B6DABA63-E539-AC3A-4258-844256B1A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5" y="4899642"/>
                <a:ext cx="1651519" cy="1651519"/>
              </a:xfrm>
              <a:prstGeom prst="rect">
                <a:avLst/>
              </a:prstGeom>
            </p:spPr>
          </p:pic>
          <p:pic>
            <p:nvPicPr>
              <p:cNvPr id="3" name="Picture 2" descr="Logo&#10;&#10;Description automatically generated">
                <a:extLst>
                  <a:ext uri="{FF2B5EF4-FFF2-40B4-BE49-F238E27FC236}">
                    <a16:creationId xmlns:a16="http://schemas.microsoft.com/office/drawing/2014/main" id="{B5D29576-B5A4-062A-233D-2E018212E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56" y="4339537"/>
                <a:ext cx="1823356" cy="1120209"/>
              </a:xfrm>
              <a:prstGeom prst="rect">
                <a:avLst/>
              </a:prstGeom>
            </p:spPr>
          </p:pic>
        </p:grpSp>
        <p:pic>
          <p:nvPicPr>
            <p:cNvPr id="15" name="Picture 14" descr="A person sitting at a desk with a computer&#10;&#10;Description automatically generated with low confidence">
              <a:extLst>
                <a:ext uri="{FF2B5EF4-FFF2-40B4-BE49-F238E27FC236}">
                  <a16:creationId xmlns:a16="http://schemas.microsoft.com/office/drawing/2014/main" id="{7FAC6C53-A3CA-0A63-B62D-FE5917FAB338}"/>
                </a:ext>
              </a:extLst>
            </p:cNvPr>
            <p:cNvPicPr>
              <a:picLocks noChangeAspect="1"/>
            </p:cNvPicPr>
            <p:nvPr/>
          </p:nvPicPr>
          <p:blipFill rotWithShape="1">
            <a:blip r:embed="rId7">
              <a:extLst>
                <a:ext uri="{28A0092B-C50C-407E-A947-70E740481C1C}">
                  <a14:useLocalDpi xmlns:a14="http://schemas.microsoft.com/office/drawing/2010/main" val="0"/>
                </a:ext>
              </a:extLst>
            </a:blip>
            <a:srcRect t="13885"/>
            <a:stretch/>
          </p:blipFill>
          <p:spPr>
            <a:xfrm>
              <a:off x="2259450" y="4987043"/>
              <a:ext cx="2383670" cy="1706503"/>
            </a:xfrm>
            <a:prstGeom prst="rect">
              <a:avLst/>
            </a:prstGeom>
          </p:spPr>
        </p:pic>
      </p:grpSp>
      <p:pic>
        <p:nvPicPr>
          <p:cNvPr id="20" name="Picture 19" descr="Shape&#10;&#10;Description automatically generated with low confidence">
            <a:extLst>
              <a:ext uri="{FF2B5EF4-FFF2-40B4-BE49-F238E27FC236}">
                <a16:creationId xmlns:a16="http://schemas.microsoft.com/office/drawing/2014/main" id="{65611A49-D0D6-CF00-1E91-56F385242AA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rot="3678955" flipH="1">
            <a:off x="4967178" y="285439"/>
            <a:ext cx="4876800" cy="4876800"/>
          </a:xfrm>
          <a:prstGeom prst="rect">
            <a:avLst/>
          </a:prstGeom>
        </p:spPr>
      </p:pic>
    </p:spTree>
    <p:extLst>
      <p:ext uri="{BB962C8B-B14F-4D97-AF65-F5344CB8AC3E}">
        <p14:creationId xmlns:p14="http://schemas.microsoft.com/office/powerpoint/2010/main" val="5235227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A66FC7-3F49-912C-5CF3-016ED7CE9D47}"/>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latin typeface="Montserrat Black" panose="00000A00000000000000" pitchFamily="2" charset="0"/>
              </a:rPr>
              <a:t>Your</a:t>
            </a:r>
            <a:r>
              <a:rPr lang="fr-FR" sz="2400" dirty="0">
                <a:solidFill>
                  <a:schemeClr val="tx1"/>
                </a:solidFill>
                <a:latin typeface="Montserrat Black" panose="00000A00000000000000" pitchFamily="2" charset="0"/>
              </a:rPr>
              <a:t> OS</a:t>
            </a:r>
          </a:p>
        </p:txBody>
      </p:sp>
      <p:sp>
        <p:nvSpPr>
          <p:cNvPr id="5" name="Rectangle 4">
            <a:extLst>
              <a:ext uri="{FF2B5EF4-FFF2-40B4-BE49-F238E27FC236}">
                <a16:creationId xmlns:a16="http://schemas.microsoft.com/office/drawing/2014/main" id="{22C09671-7B2F-AB79-5DDD-A92A2EBDE0DA}"/>
              </a:ext>
            </a:extLst>
          </p:cNvPr>
          <p:cNvSpPr/>
          <p:nvPr/>
        </p:nvSpPr>
        <p:spPr>
          <a:xfrm>
            <a:off x="6821202" y="1861090"/>
            <a:ext cx="4177409" cy="4110567"/>
          </a:xfrm>
          <a:prstGeom prst="rect">
            <a:avLst/>
          </a:prstGeom>
          <a:noFill/>
          <a:ln w="57150" cap="rnd">
            <a:solidFill>
              <a:schemeClr val="accent4">
                <a:lumMod val="40000"/>
                <a:lumOff val="6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1" name="Straight Arrow Connector 40">
            <a:extLst>
              <a:ext uri="{FF2B5EF4-FFF2-40B4-BE49-F238E27FC236}">
                <a16:creationId xmlns:a16="http://schemas.microsoft.com/office/drawing/2014/main" id="{2BCDCBC9-918D-7679-2AF8-91F6449E81EC}"/>
              </a:ext>
            </a:extLst>
          </p:cNvPr>
          <p:cNvCxnSpPr>
            <a:cxnSpLocks/>
            <a:stCxn id="4" idx="2"/>
            <a:endCxn id="29" idx="0"/>
          </p:cNvCxnSpPr>
          <p:nvPr/>
        </p:nvCxnSpPr>
        <p:spPr>
          <a:xfrm>
            <a:off x="8890209" y="2804558"/>
            <a:ext cx="0" cy="93313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D6E0C23-77B0-67BF-A69B-FEE64BAE5505}"/>
              </a:ext>
            </a:extLst>
          </p:cNvPr>
          <p:cNvSpPr/>
          <p:nvPr/>
        </p:nvSpPr>
        <p:spPr>
          <a:xfrm>
            <a:off x="6896516" y="3737691"/>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200" dirty="0">
                <a:latin typeface="Montserrat" panose="00000500000000000000" pitchFamily="2" charset="0"/>
              </a:rPr>
              <a:t>Kernel</a:t>
            </a:r>
          </a:p>
        </p:txBody>
      </p:sp>
      <p:sp>
        <p:nvSpPr>
          <p:cNvPr id="3" name="Rectangle: Rounded Corners 2">
            <a:extLst>
              <a:ext uri="{FF2B5EF4-FFF2-40B4-BE49-F238E27FC236}">
                <a16:creationId xmlns:a16="http://schemas.microsoft.com/office/drawing/2014/main" id="{F2E74596-3A71-BE0B-8420-1E273C4294A2}"/>
              </a:ext>
            </a:extLst>
          </p:cNvPr>
          <p:cNvSpPr/>
          <p:nvPr/>
        </p:nvSpPr>
        <p:spPr>
          <a:xfrm>
            <a:off x="6896515" y="2237445"/>
            <a:ext cx="3987386" cy="78998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4" name="Rectangle: Rounded Corners 3">
            <a:extLst>
              <a:ext uri="{FF2B5EF4-FFF2-40B4-BE49-F238E27FC236}">
                <a16:creationId xmlns:a16="http://schemas.microsoft.com/office/drawing/2014/main" id="{89DD3AC7-6580-8D01-B794-0254E523879D}"/>
              </a:ext>
            </a:extLst>
          </p:cNvPr>
          <p:cNvSpPr/>
          <p:nvPr/>
        </p:nvSpPr>
        <p:spPr>
          <a:xfrm>
            <a:off x="7908433" y="2460318"/>
            <a:ext cx="1963551"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hello-world</a:t>
            </a:r>
          </a:p>
        </p:txBody>
      </p:sp>
      <p:sp>
        <p:nvSpPr>
          <p:cNvPr id="44" name="Rectangle: Rounded Corners 43">
            <a:extLst>
              <a:ext uri="{FF2B5EF4-FFF2-40B4-BE49-F238E27FC236}">
                <a16:creationId xmlns:a16="http://schemas.microsoft.com/office/drawing/2014/main" id="{AD35DD54-B619-C6B6-1883-93B535BBAACE}"/>
              </a:ext>
            </a:extLst>
          </p:cNvPr>
          <p:cNvSpPr/>
          <p:nvPr/>
        </p:nvSpPr>
        <p:spPr>
          <a:xfrm>
            <a:off x="7938861"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RAM</a:t>
            </a:r>
          </a:p>
        </p:txBody>
      </p:sp>
      <p:sp>
        <p:nvSpPr>
          <p:cNvPr id="47" name="Rectangle: Rounded Corners 46">
            <a:extLst>
              <a:ext uri="{FF2B5EF4-FFF2-40B4-BE49-F238E27FC236}">
                <a16:creationId xmlns:a16="http://schemas.microsoft.com/office/drawing/2014/main" id="{91812354-9A5C-B631-6BF4-377DF4B7AD6D}"/>
              </a:ext>
            </a:extLst>
          </p:cNvPr>
          <p:cNvSpPr/>
          <p:nvPr/>
        </p:nvSpPr>
        <p:spPr>
          <a:xfrm>
            <a:off x="8967088"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Network</a:t>
            </a:r>
          </a:p>
        </p:txBody>
      </p:sp>
      <p:sp>
        <p:nvSpPr>
          <p:cNvPr id="51" name="Rectangle: Rounded Corners 50">
            <a:extLst>
              <a:ext uri="{FF2B5EF4-FFF2-40B4-BE49-F238E27FC236}">
                <a16:creationId xmlns:a16="http://schemas.microsoft.com/office/drawing/2014/main" id="{483AE994-F314-EB11-5114-F8D7E2495B43}"/>
              </a:ext>
            </a:extLst>
          </p:cNvPr>
          <p:cNvSpPr/>
          <p:nvPr/>
        </p:nvSpPr>
        <p:spPr>
          <a:xfrm>
            <a:off x="9995315" y="5237936"/>
            <a:ext cx="888586" cy="485307"/>
          </a:xfrm>
          <a:prstGeom prst="roundRect">
            <a:avLst>
              <a:gd name="adj" fmla="val 50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solidFill>
                  <a:schemeClr val="tx1"/>
                </a:solidFill>
                <a:latin typeface="Montserrat SemiBold" panose="00000700000000000000" pitchFamily="2" charset="0"/>
              </a:rPr>
              <a:t>CPU</a:t>
            </a:r>
          </a:p>
        </p:txBody>
      </p:sp>
      <p:cxnSp>
        <p:nvCxnSpPr>
          <p:cNvPr id="61" name="Straight Arrow Connector 60">
            <a:extLst>
              <a:ext uri="{FF2B5EF4-FFF2-40B4-BE49-F238E27FC236}">
                <a16:creationId xmlns:a16="http://schemas.microsoft.com/office/drawing/2014/main" id="{4F3A3ADC-9287-D407-C2F0-E6CCCB610D18}"/>
              </a:ext>
            </a:extLst>
          </p:cNvPr>
          <p:cNvCxnSpPr>
            <a:cxnSpLocks/>
            <a:stCxn id="29" idx="2"/>
          </p:cNvCxnSpPr>
          <p:nvPr/>
        </p:nvCxnSpPr>
        <p:spPr>
          <a:xfrm flipH="1">
            <a:off x="8884670" y="4527678"/>
            <a:ext cx="0" cy="461683"/>
          </a:xfrm>
          <a:prstGeom prst="straightConnector1">
            <a:avLst/>
          </a:prstGeom>
          <a:ln w="38100" cap="rnd">
            <a:solidFill>
              <a:schemeClr val="bg1">
                <a:lumMod val="9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7522ACD-6D07-9254-2070-EF520B079233}"/>
              </a:ext>
            </a:extLst>
          </p:cNvPr>
          <p:cNvSpPr/>
          <p:nvPr/>
        </p:nvSpPr>
        <p:spPr>
          <a:xfrm>
            <a:off x="7012980" y="1694210"/>
            <a:ext cx="1963551" cy="344240"/>
          </a:xfrm>
          <a:prstGeom prst="roundRect">
            <a:avLst>
              <a:gd name="adj" fmla="val 50000"/>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Container</a:t>
            </a:r>
          </a:p>
        </p:txBody>
      </p:sp>
      <p:sp>
        <p:nvSpPr>
          <p:cNvPr id="63" name="Rectangle: Rounded Corners 62">
            <a:extLst>
              <a:ext uri="{FF2B5EF4-FFF2-40B4-BE49-F238E27FC236}">
                <a16:creationId xmlns:a16="http://schemas.microsoft.com/office/drawing/2014/main" id="{08253A14-7DBC-B75C-9E56-B422EF28377F}"/>
              </a:ext>
            </a:extLst>
          </p:cNvPr>
          <p:cNvSpPr/>
          <p:nvPr/>
        </p:nvSpPr>
        <p:spPr>
          <a:xfrm>
            <a:off x="797966" y="2302522"/>
            <a:ext cx="4555902" cy="3081867"/>
          </a:xfrm>
          <a:prstGeom prst="roundRect">
            <a:avLst>
              <a:gd name="adj" fmla="val 50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4" name="Rectangle: Rounded Corners 63">
            <a:extLst>
              <a:ext uri="{FF2B5EF4-FFF2-40B4-BE49-F238E27FC236}">
                <a16:creationId xmlns:a16="http://schemas.microsoft.com/office/drawing/2014/main" id="{008909CA-B13C-E668-EEA9-E681754A8494}"/>
              </a:ext>
            </a:extLst>
          </p:cNvPr>
          <p:cNvSpPr/>
          <p:nvPr/>
        </p:nvSpPr>
        <p:spPr>
          <a:xfrm>
            <a:off x="967207"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FS Snapshot</a:t>
            </a:r>
          </a:p>
        </p:txBody>
      </p:sp>
      <p:sp>
        <p:nvSpPr>
          <p:cNvPr id="75" name="Rectangle: Rounded Corners 74">
            <a:extLst>
              <a:ext uri="{FF2B5EF4-FFF2-40B4-BE49-F238E27FC236}">
                <a16:creationId xmlns:a16="http://schemas.microsoft.com/office/drawing/2014/main" id="{4386DCC4-DF2E-B9FE-66B7-8C183736BC2A}"/>
              </a:ext>
            </a:extLst>
          </p:cNvPr>
          <p:cNvSpPr/>
          <p:nvPr/>
        </p:nvSpPr>
        <p:spPr>
          <a:xfrm>
            <a:off x="1052885"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5" name="Rectangle: Rounded Corners 64">
            <a:extLst>
              <a:ext uri="{FF2B5EF4-FFF2-40B4-BE49-F238E27FC236}">
                <a16:creationId xmlns:a16="http://schemas.microsoft.com/office/drawing/2014/main" id="{5AB8E8F3-FF62-6F12-73BA-7A29FC7D6793}"/>
              </a:ext>
            </a:extLst>
          </p:cNvPr>
          <p:cNvSpPr/>
          <p:nvPr/>
        </p:nvSpPr>
        <p:spPr>
          <a:xfrm>
            <a:off x="3232739" y="2993892"/>
            <a:ext cx="1951888" cy="344240"/>
          </a:xfrm>
          <a:prstGeom prst="roundRect">
            <a:avLst>
              <a:gd name="adj" fmla="val 24175"/>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anose="00000500000000000000" pitchFamily="2" charset="0"/>
              </a:rPr>
              <a:t>Startup Command</a:t>
            </a:r>
          </a:p>
        </p:txBody>
      </p:sp>
      <p:sp>
        <p:nvSpPr>
          <p:cNvPr id="27" name="TextBox 26">
            <a:extLst>
              <a:ext uri="{FF2B5EF4-FFF2-40B4-BE49-F238E27FC236}">
                <a16:creationId xmlns:a16="http://schemas.microsoft.com/office/drawing/2014/main" id="{72F78423-1EA3-3172-DA43-C74038497CB2}"/>
              </a:ext>
            </a:extLst>
          </p:cNvPr>
          <p:cNvSpPr txBox="1"/>
          <p:nvPr/>
        </p:nvSpPr>
        <p:spPr>
          <a:xfrm>
            <a:off x="2592452" y="2441879"/>
            <a:ext cx="966931" cy="369332"/>
          </a:xfrm>
          <a:prstGeom prst="rect">
            <a:avLst/>
          </a:prstGeom>
          <a:noFill/>
        </p:spPr>
        <p:txBody>
          <a:bodyPr wrap="none" rtlCol="0">
            <a:spAutoFit/>
          </a:bodyPr>
          <a:lstStyle/>
          <a:p>
            <a:pPr algn="ctr"/>
            <a:r>
              <a:rPr lang="fr-FR" dirty="0">
                <a:solidFill>
                  <a:schemeClr val="bg1"/>
                </a:solidFill>
                <a:latin typeface="Montserrat SemiBold" panose="00000700000000000000" pitchFamily="2" charset="0"/>
              </a:rPr>
              <a:t>Image</a:t>
            </a:r>
            <a:endParaRPr lang="en-BE" dirty="0">
              <a:solidFill>
                <a:schemeClr val="bg1"/>
              </a:solidFill>
              <a:latin typeface="Montserrat SemiBold" panose="00000700000000000000" pitchFamily="2" charset="0"/>
            </a:endParaRPr>
          </a:p>
        </p:txBody>
      </p:sp>
      <p:cxnSp>
        <p:nvCxnSpPr>
          <p:cNvPr id="30" name="Straight Connector 29">
            <a:extLst>
              <a:ext uri="{FF2B5EF4-FFF2-40B4-BE49-F238E27FC236}">
                <a16:creationId xmlns:a16="http://schemas.microsoft.com/office/drawing/2014/main" id="{C362FE34-3CDD-2FBF-142D-44751BB71403}"/>
              </a:ext>
            </a:extLst>
          </p:cNvPr>
          <p:cNvCxnSpPr>
            <a:cxnSpLocks/>
          </p:cNvCxnSpPr>
          <p:nvPr/>
        </p:nvCxnSpPr>
        <p:spPr>
          <a:xfrm>
            <a:off x="3075917" y="3405363"/>
            <a:ext cx="0" cy="1800000"/>
          </a:xfrm>
          <a:prstGeom prst="line">
            <a:avLst/>
          </a:prstGeom>
          <a:ln w="762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3EBA3-26D2-5C51-D876-C187743A3924}"/>
              </a:ext>
            </a:extLst>
          </p:cNvPr>
          <p:cNvSpPr/>
          <p:nvPr/>
        </p:nvSpPr>
        <p:spPr>
          <a:xfrm>
            <a:off x="3330836" y="3519869"/>
            <a:ext cx="1768114" cy="1624026"/>
          </a:xfrm>
          <a:prstGeom prst="roundRect">
            <a:avLst>
              <a:gd name="adj" fmla="val 50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67" name="Rectangle: Rounded Corners 66">
            <a:extLst>
              <a:ext uri="{FF2B5EF4-FFF2-40B4-BE49-F238E27FC236}">
                <a16:creationId xmlns:a16="http://schemas.microsoft.com/office/drawing/2014/main" id="{6EEFF282-27D1-546C-8E4E-2E983398CC05}"/>
              </a:ext>
            </a:extLst>
          </p:cNvPr>
          <p:cNvSpPr/>
          <p:nvPr/>
        </p:nvSpPr>
        <p:spPr>
          <a:xfrm>
            <a:off x="1345769" y="4159762"/>
            <a:ext cx="1182346" cy="3442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hello-world</a:t>
            </a:r>
          </a:p>
        </p:txBody>
      </p:sp>
      <p:sp>
        <p:nvSpPr>
          <p:cNvPr id="69" name="Rectangle: Rounded Corners 68">
            <a:extLst>
              <a:ext uri="{FF2B5EF4-FFF2-40B4-BE49-F238E27FC236}">
                <a16:creationId xmlns:a16="http://schemas.microsoft.com/office/drawing/2014/main" id="{93F0DD56-A665-2C66-0BC4-05442EFCD860}"/>
              </a:ext>
            </a:extLst>
          </p:cNvPr>
          <p:cNvSpPr/>
          <p:nvPr/>
        </p:nvSpPr>
        <p:spPr>
          <a:xfrm>
            <a:off x="3491415" y="4092632"/>
            <a:ext cx="1434536" cy="4745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&gt; Run</a:t>
            </a:r>
          </a:p>
          <a:p>
            <a:pPr algn="ctr"/>
            <a:r>
              <a:rPr lang="en-US" sz="1200" dirty="0">
                <a:latin typeface="Montserrat" panose="00000500000000000000" pitchFamily="2" charset="0"/>
              </a:rPr>
              <a:t>hello-world</a:t>
            </a:r>
          </a:p>
        </p:txBody>
      </p:sp>
      <p:cxnSp>
        <p:nvCxnSpPr>
          <p:cNvPr id="79" name="Connector: Curved 78">
            <a:extLst>
              <a:ext uri="{FF2B5EF4-FFF2-40B4-BE49-F238E27FC236}">
                <a16:creationId xmlns:a16="http://schemas.microsoft.com/office/drawing/2014/main" id="{9C26BC98-E499-67A3-B02F-DF7E658EC91B}"/>
              </a:ext>
            </a:extLst>
          </p:cNvPr>
          <p:cNvCxnSpPr>
            <a:cxnSpLocks/>
            <a:stCxn id="75" idx="2"/>
            <a:endCxn id="26" idx="2"/>
          </p:cNvCxnSpPr>
          <p:nvPr/>
        </p:nvCxnSpPr>
        <p:spPr>
          <a:xfrm rot="16200000" flipH="1">
            <a:off x="4368727" y="2712110"/>
            <a:ext cx="579347" cy="5442916"/>
          </a:xfrm>
          <a:prstGeom prst="curvedConnector3">
            <a:avLst>
              <a:gd name="adj1" fmla="val 139458"/>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71BD62EA-11DB-936A-DCF5-516C5CD8D862}"/>
              </a:ext>
            </a:extLst>
          </p:cNvPr>
          <p:cNvSpPr/>
          <p:nvPr/>
        </p:nvSpPr>
        <p:spPr>
          <a:xfrm>
            <a:off x="6935564" y="5237935"/>
            <a:ext cx="888587" cy="485307"/>
          </a:xfrm>
          <a:prstGeom prst="roundRect">
            <a:avLst>
              <a:gd name="adj" fmla="val 501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28" name="Rectangle: Rounded Corners 27">
            <a:extLst>
              <a:ext uri="{FF2B5EF4-FFF2-40B4-BE49-F238E27FC236}">
                <a16:creationId xmlns:a16="http://schemas.microsoft.com/office/drawing/2014/main" id="{8C9A5A82-DB2D-7672-1B2C-C32034F5BFE2}"/>
              </a:ext>
            </a:extLst>
          </p:cNvPr>
          <p:cNvSpPr/>
          <p:nvPr/>
        </p:nvSpPr>
        <p:spPr>
          <a:xfrm>
            <a:off x="7077625" y="5419446"/>
            <a:ext cx="604465" cy="12228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latin typeface="Montserrat" panose="00000500000000000000" pitchFamily="2" charset="0"/>
              </a:rPr>
              <a:t>hello-world</a:t>
            </a:r>
          </a:p>
        </p:txBody>
      </p:sp>
      <p:sp>
        <p:nvSpPr>
          <p:cNvPr id="32" name="TextBox 31">
            <a:extLst>
              <a:ext uri="{FF2B5EF4-FFF2-40B4-BE49-F238E27FC236}">
                <a16:creationId xmlns:a16="http://schemas.microsoft.com/office/drawing/2014/main" id="{BBD3C166-AA4B-FF37-E982-D8303AC28272}"/>
              </a:ext>
            </a:extLst>
          </p:cNvPr>
          <p:cNvSpPr txBox="1"/>
          <p:nvPr/>
        </p:nvSpPr>
        <p:spPr>
          <a:xfrm flipH="1">
            <a:off x="4535545" y="5791657"/>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cxnSp>
        <p:nvCxnSpPr>
          <p:cNvPr id="35" name="Connector: Curved 34">
            <a:extLst>
              <a:ext uri="{FF2B5EF4-FFF2-40B4-BE49-F238E27FC236}">
                <a16:creationId xmlns:a16="http://schemas.microsoft.com/office/drawing/2014/main" id="{4F2EF179-94AF-26D0-96FE-2B5565B36C43}"/>
              </a:ext>
            </a:extLst>
          </p:cNvPr>
          <p:cNvCxnSpPr>
            <a:cxnSpLocks/>
            <a:stCxn id="69" idx="3"/>
            <a:endCxn id="4" idx="1"/>
          </p:cNvCxnSpPr>
          <p:nvPr/>
        </p:nvCxnSpPr>
        <p:spPr>
          <a:xfrm flipV="1">
            <a:off x="4925951" y="2632438"/>
            <a:ext cx="2982482" cy="1697444"/>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1F09505-B75B-1E40-9846-4F3C7F4D88B3}"/>
              </a:ext>
            </a:extLst>
          </p:cNvPr>
          <p:cNvSpPr txBox="1"/>
          <p:nvPr/>
        </p:nvSpPr>
        <p:spPr>
          <a:xfrm flipH="1">
            <a:off x="6237192" y="3339869"/>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2</a:t>
            </a:r>
          </a:p>
        </p:txBody>
      </p:sp>
      <p:sp>
        <p:nvSpPr>
          <p:cNvPr id="36" name="TextBox 35">
            <a:extLst>
              <a:ext uri="{FF2B5EF4-FFF2-40B4-BE49-F238E27FC236}">
                <a16:creationId xmlns:a16="http://schemas.microsoft.com/office/drawing/2014/main" id="{DCB67B66-8B02-38BF-1AEB-672BED7C856B}"/>
              </a:ext>
            </a:extLst>
          </p:cNvPr>
          <p:cNvSpPr txBox="1"/>
          <p:nvPr/>
        </p:nvSpPr>
        <p:spPr>
          <a:xfrm flipH="1">
            <a:off x="7012980" y="437166"/>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1</a:t>
            </a:r>
          </a:p>
        </p:txBody>
      </p:sp>
      <p:sp>
        <p:nvSpPr>
          <p:cNvPr id="9" name="TextBox 8">
            <a:extLst>
              <a:ext uri="{FF2B5EF4-FFF2-40B4-BE49-F238E27FC236}">
                <a16:creationId xmlns:a16="http://schemas.microsoft.com/office/drawing/2014/main" id="{6B360198-0EC5-F926-30F9-1960355D7E94}"/>
              </a:ext>
            </a:extLst>
          </p:cNvPr>
          <p:cNvSpPr txBox="1"/>
          <p:nvPr/>
        </p:nvSpPr>
        <p:spPr>
          <a:xfrm>
            <a:off x="7438562" y="417111"/>
            <a:ext cx="2811988" cy="400110"/>
          </a:xfrm>
          <a:prstGeom prst="rect">
            <a:avLst/>
          </a:prstGeom>
          <a:noFill/>
        </p:spPr>
        <p:txBody>
          <a:bodyPr wrap="none" rtlCol="0">
            <a:spAutoFit/>
          </a:bodyPr>
          <a:lstStyle/>
          <a:p>
            <a:r>
              <a:rPr lang="fr-FR" sz="2000" dirty="0" err="1">
                <a:solidFill>
                  <a:schemeClr val="bg1"/>
                </a:solidFill>
                <a:latin typeface="Montserrat Light" panose="00000400000000000000" pitchFamily="2" charset="0"/>
              </a:rPr>
              <a:t>Create</a:t>
            </a:r>
            <a:r>
              <a:rPr lang="fr-FR" sz="2000" dirty="0">
                <a:solidFill>
                  <a:schemeClr val="bg1"/>
                </a:solidFill>
                <a:latin typeface="Montserrat Light" panose="00000400000000000000" pitchFamily="2" charset="0"/>
              </a:rPr>
              <a:t> the container</a:t>
            </a:r>
            <a:endParaRPr lang="en-BE" sz="2000" dirty="0">
              <a:solidFill>
                <a:schemeClr val="bg1"/>
              </a:solidFill>
              <a:latin typeface="Montserrat Light" panose="00000400000000000000" pitchFamily="2" charset="0"/>
            </a:endParaRPr>
          </a:p>
        </p:txBody>
      </p:sp>
      <p:sp>
        <p:nvSpPr>
          <p:cNvPr id="37" name="TextBox 36">
            <a:extLst>
              <a:ext uri="{FF2B5EF4-FFF2-40B4-BE49-F238E27FC236}">
                <a16:creationId xmlns:a16="http://schemas.microsoft.com/office/drawing/2014/main" id="{4C0B1B6D-E312-789C-A43B-77965596A147}"/>
              </a:ext>
            </a:extLst>
          </p:cNvPr>
          <p:cNvSpPr txBox="1"/>
          <p:nvPr/>
        </p:nvSpPr>
        <p:spPr>
          <a:xfrm flipH="1">
            <a:off x="7012980" y="897969"/>
            <a:ext cx="360000" cy="360000"/>
          </a:xfrm>
          <a:prstGeom prst="ellipse">
            <a:avLst/>
          </a:prstGeom>
          <a:gradFill>
            <a:gsLst>
              <a:gs pos="25000">
                <a:schemeClr val="accent4">
                  <a:lumMod val="75000"/>
                </a:schemeClr>
              </a:gs>
              <a:gs pos="87000">
                <a:schemeClr val="accent4">
                  <a:lumMod val="50000"/>
                </a:schemeClr>
              </a:gs>
            </a:gsLst>
            <a:lin ang="5400000" scaled="1"/>
          </a:gradFill>
        </p:spPr>
        <p:txBody>
          <a:bodyPr wrap="none" lIns="0" tIns="0" rIns="0" bIns="0" rtlCol="0" anchor="ctr" anchorCtr="1">
            <a:noAutofit/>
          </a:bodyPr>
          <a:lstStyle/>
          <a:p>
            <a:pPr algn="ctr"/>
            <a:r>
              <a:rPr lang="fr-BE" dirty="0">
                <a:solidFill>
                  <a:schemeClr val="bg1"/>
                </a:solidFill>
                <a:latin typeface="Montserrat Medium" panose="00000600000000000000" pitchFamily="2" charset="0"/>
              </a:rPr>
              <a:t>2</a:t>
            </a:r>
          </a:p>
        </p:txBody>
      </p:sp>
      <p:sp>
        <p:nvSpPr>
          <p:cNvPr id="38" name="TextBox 37">
            <a:extLst>
              <a:ext uri="{FF2B5EF4-FFF2-40B4-BE49-F238E27FC236}">
                <a16:creationId xmlns:a16="http://schemas.microsoft.com/office/drawing/2014/main" id="{0B14BF61-EF47-75D1-1141-2796594B512B}"/>
              </a:ext>
            </a:extLst>
          </p:cNvPr>
          <p:cNvSpPr txBox="1"/>
          <p:nvPr/>
        </p:nvSpPr>
        <p:spPr>
          <a:xfrm>
            <a:off x="7438562" y="877914"/>
            <a:ext cx="2577950" cy="400110"/>
          </a:xfrm>
          <a:prstGeom prst="rect">
            <a:avLst/>
          </a:prstGeom>
          <a:noFill/>
        </p:spPr>
        <p:txBody>
          <a:bodyPr wrap="none" rtlCol="0">
            <a:spAutoFit/>
          </a:bodyPr>
          <a:lstStyle/>
          <a:p>
            <a:r>
              <a:rPr lang="fr-FR" sz="2000" dirty="0">
                <a:solidFill>
                  <a:schemeClr val="bg1"/>
                </a:solidFill>
                <a:latin typeface="Montserrat Light" panose="00000400000000000000" pitchFamily="2" charset="0"/>
              </a:rPr>
              <a:t>Start the container</a:t>
            </a:r>
            <a:endParaRPr lang="en-BE" sz="2000" dirty="0">
              <a:solidFill>
                <a:schemeClr val="bg1"/>
              </a:solidFill>
              <a:latin typeface="Montserrat Light" panose="00000400000000000000" pitchFamily="2" charset="0"/>
            </a:endParaRPr>
          </a:p>
        </p:txBody>
      </p:sp>
    </p:spTree>
    <p:extLst>
      <p:ext uri="{BB962C8B-B14F-4D97-AF65-F5344CB8AC3E}">
        <p14:creationId xmlns:p14="http://schemas.microsoft.com/office/powerpoint/2010/main" val="273036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1"/>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6" name="TextBox 45">
            <a:extLst>
              <a:ext uri="{FF2B5EF4-FFF2-40B4-BE49-F238E27FC236}">
                <a16:creationId xmlns:a16="http://schemas.microsoft.com/office/drawing/2014/main" id="{A56171CF-3757-4DBE-8174-991B533FDCE2}"/>
              </a:ext>
            </a:extLst>
          </p:cNvPr>
          <p:cNvSpPr txBox="1"/>
          <p:nvPr/>
        </p:nvSpPr>
        <p:spPr>
          <a:xfrm>
            <a:off x="1635412" y="2581845"/>
            <a:ext cx="8921176" cy="169431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0410" b="1" dirty="0">
                <a:solidFill>
                  <a:schemeClr val="bg1"/>
                </a:solidFill>
                <a:effectLst>
                  <a:outerShdw blurRad="241300" sx="102000" sy="102000" algn="ctr" rotWithShape="0">
                    <a:schemeClr val="accent1">
                      <a:alpha val="66000"/>
                    </a:schemeClr>
                  </a:outerShdw>
                </a:effectLst>
                <a:latin typeface="+mj-lt"/>
              </a:rPr>
              <a:t>Docker Files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956442" y="2194968"/>
            <a:ext cx="2279116"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A blueprint for Docker</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64DC05-7F18-4118-A27D-F7E83308F87A}"/>
              </a:ext>
            </a:extLst>
          </p:cNvPr>
          <p:cNvSpPr txBox="1"/>
          <p:nvPr/>
        </p:nvSpPr>
        <p:spPr>
          <a:xfrm>
            <a:off x="4294048" y="4324413"/>
            <a:ext cx="3603904" cy="261610"/>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100" dirty="0">
                <a:solidFill>
                  <a:schemeClr val="bg1"/>
                </a:solidFill>
                <a:latin typeface="Consolas" panose="020B0609020204030204" pitchFamily="49" charset="0"/>
              </a:rPr>
              <a:t>.</a:t>
            </a:r>
            <a:r>
              <a:rPr lang="en-US" sz="1100" dirty="0" err="1">
                <a:solidFill>
                  <a:schemeClr val="bg1"/>
                </a:solidFill>
                <a:latin typeface="Consolas" panose="020B0609020204030204" pitchFamily="49" charset="0"/>
              </a:rPr>
              <a:t>dockerignore</a:t>
            </a:r>
            <a:r>
              <a:rPr lang="en-US" sz="1100" dirty="0">
                <a:solidFill>
                  <a:schemeClr val="bg1"/>
                </a:solidFill>
                <a:latin typeface="Consolas" panose="020B0609020204030204" pitchFamily="49" charset="0"/>
              </a:rPr>
              <a:t>/</a:t>
            </a:r>
            <a:r>
              <a:rPr lang="en-US" sz="1100" dirty="0" err="1">
                <a:solidFill>
                  <a:schemeClr val="bg1"/>
                </a:solidFill>
                <a:latin typeface="Consolas" panose="020B0609020204030204" pitchFamily="49" charset="0"/>
              </a:rPr>
              <a:t>Dockerfile</a:t>
            </a:r>
            <a:r>
              <a:rPr lang="en-US" sz="1100" dirty="0">
                <a:solidFill>
                  <a:schemeClr val="bg1"/>
                </a:solidFill>
                <a:latin typeface="Consolas" panose="020B0609020204030204" pitchFamily="49" charset="0"/>
              </a:rPr>
              <a:t>/docker-</a:t>
            </a:r>
            <a:r>
              <a:rPr lang="en-US" sz="1100" dirty="0" err="1">
                <a:solidFill>
                  <a:schemeClr val="bg1"/>
                </a:solidFill>
                <a:latin typeface="Consolas" panose="020B0609020204030204" pitchFamily="49" charset="0"/>
              </a:rPr>
              <a:t>compose.yml</a:t>
            </a:r>
            <a:endParaRPr lang="en-US" sz="11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1581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9ABC81-1B11-1AA5-CF5A-331FE30A14C1}"/>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err="1">
                <a:solidFill>
                  <a:schemeClr val="tx1"/>
                </a:solidFill>
                <a:latin typeface="Montserrat Black" panose="00000A00000000000000" pitchFamily="2" charset="0"/>
              </a:rPr>
              <a:t>Dockerfile</a:t>
            </a:r>
            <a:endParaRPr lang="fr-BE" sz="2400" dirty="0">
              <a:solidFill>
                <a:schemeClr val="tx1"/>
              </a:solidFill>
              <a:latin typeface="Montserrat Black" panose="00000A00000000000000" pitchFamily="2" charset="0"/>
            </a:endParaRPr>
          </a:p>
        </p:txBody>
      </p:sp>
      <p:grpSp>
        <p:nvGrpSpPr>
          <p:cNvPr id="11" name="Group 10">
            <a:extLst>
              <a:ext uri="{FF2B5EF4-FFF2-40B4-BE49-F238E27FC236}">
                <a16:creationId xmlns:a16="http://schemas.microsoft.com/office/drawing/2014/main" id="{E71C3B87-33AF-DDF1-2D8A-4723F4BAEB7F}"/>
              </a:ext>
            </a:extLst>
          </p:cNvPr>
          <p:cNvGrpSpPr/>
          <p:nvPr/>
        </p:nvGrpSpPr>
        <p:grpSpPr>
          <a:xfrm>
            <a:off x="1942119" y="2075736"/>
            <a:ext cx="2951409" cy="3318257"/>
            <a:chOff x="2293654" y="2135003"/>
            <a:chExt cx="2951409" cy="3318257"/>
          </a:xfrm>
        </p:grpSpPr>
        <p:sp>
          <p:nvSpPr>
            <p:cNvPr id="3" name="Rectangle: Rounded Corners 2">
              <a:extLst>
                <a:ext uri="{FF2B5EF4-FFF2-40B4-BE49-F238E27FC236}">
                  <a16:creationId xmlns:a16="http://schemas.microsoft.com/office/drawing/2014/main" id="{5385F3AD-9ACE-4406-DF73-7AB5096F04F1}"/>
                </a:ext>
              </a:extLst>
            </p:cNvPr>
            <p:cNvSpPr/>
            <p:nvPr/>
          </p:nvSpPr>
          <p:spPr>
            <a:xfrm>
              <a:off x="2293655" y="2135003"/>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a base image</a:t>
              </a:r>
            </a:p>
          </p:txBody>
        </p:sp>
        <p:sp>
          <p:nvSpPr>
            <p:cNvPr id="4" name="Rectangle: Rounded Corners 3">
              <a:extLst>
                <a:ext uri="{FF2B5EF4-FFF2-40B4-BE49-F238E27FC236}">
                  <a16:creationId xmlns:a16="http://schemas.microsoft.com/office/drawing/2014/main" id="{58161B85-6F79-B7ED-53EC-B6921EDE13DD}"/>
                </a:ext>
              </a:extLst>
            </p:cNvPr>
            <p:cNvSpPr/>
            <p:nvPr/>
          </p:nvSpPr>
          <p:spPr>
            <a:xfrm>
              <a:off x="2293654" y="3584207"/>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bg1"/>
                  </a:solidFill>
                  <a:latin typeface="Montserrat" panose="00000500000000000000" pitchFamily="2" charset="0"/>
                </a:rPr>
                <a:t>Do </a:t>
              </a:r>
              <a:r>
                <a:rPr lang="fr-BE" sz="1400" dirty="0" err="1">
                  <a:solidFill>
                    <a:schemeClr val="bg1"/>
                  </a:solidFill>
                  <a:latin typeface="Montserrat" panose="00000500000000000000" pitchFamily="2" charset="0"/>
                </a:rPr>
                <a:t>stuff</a:t>
              </a:r>
              <a:endParaRPr lang="fr-BE" sz="1400" dirty="0">
                <a:solidFill>
                  <a:schemeClr val="bg1"/>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72B94BC-2574-0469-29EF-A45A64CEE667}"/>
                </a:ext>
              </a:extLst>
            </p:cNvPr>
            <p:cNvSpPr/>
            <p:nvPr/>
          </p:nvSpPr>
          <p:spPr>
            <a:xfrm>
              <a:off x="2293656" y="5033410"/>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the startup command</a:t>
              </a:r>
            </a:p>
          </p:txBody>
        </p:sp>
      </p:grpSp>
    </p:spTree>
    <p:extLst>
      <p:ext uri="{BB962C8B-B14F-4D97-AF65-F5344CB8AC3E}">
        <p14:creationId xmlns:p14="http://schemas.microsoft.com/office/powerpoint/2010/main" val="14309975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9ABC81-1B11-1AA5-CF5A-331FE30A14C1}"/>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err="1">
                <a:solidFill>
                  <a:schemeClr val="tx1"/>
                </a:solidFill>
                <a:latin typeface="Montserrat Black" panose="00000A00000000000000" pitchFamily="2" charset="0"/>
              </a:rPr>
              <a:t>Dockerfile</a:t>
            </a:r>
            <a:endParaRPr lang="fr-BE" sz="2400" dirty="0">
              <a:solidFill>
                <a:schemeClr val="tx1"/>
              </a:solidFill>
              <a:latin typeface="Montserrat Black" panose="00000A00000000000000" pitchFamily="2" charset="0"/>
            </a:endParaRPr>
          </a:p>
        </p:txBody>
      </p:sp>
      <p:grpSp>
        <p:nvGrpSpPr>
          <p:cNvPr id="12" name="Group 11">
            <a:extLst>
              <a:ext uri="{FF2B5EF4-FFF2-40B4-BE49-F238E27FC236}">
                <a16:creationId xmlns:a16="http://schemas.microsoft.com/office/drawing/2014/main" id="{0FCA65AF-C385-4263-15E1-A99D6E1E1520}"/>
              </a:ext>
            </a:extLst>
          </p:cNvPr>
          <p:cNvGrpSpPr/>
          <p:nvPr/>
        </p:nvGrpSpPr>
        <p:grpSpPr>
          <a:xfrm>
            <a:off x="4713770" y="2256681"/>
            <a:ext cx="2951407" cy="3356768"/>
            <a:chOff x="4971833" y="2437868"/>
            <a:chExt cx="2951407" cy="3356768"/>
          </a:xfrm>
        </p:grpSpPr>
        <p:sp>
          <p:nvSpPr>
            <p:cNvPr id="8" name="Rectangle: Rounded Corners 7">
              <a:extLst>
                <a:ext uri="{FF2B5EF4-FFF2-40B4-BE49-F238E27FC236}">
                  <a16:creationId xmlns:a16="http://schemas.microsoft.com/office/drawing/2014/main" id="{8B4755A0-3EF5-062F-7C59-D2986E5D9EE6}"/>
                </a:ext>
              </a:extLst>
            </p:cNvPr>
            <p:cNvSpPr/>
            <p:nvPr/>
          </p:nvSpPr>
          <p:spPr>
            <a:xfrm>
              <a:off x="4971833" y="2437868"/>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FROM</a:t>
              </a:r>
              <a:r>
                <a:rPr lang="fr-BE" sz="1400" dirty="0">
                  <a:solidFill>
                    <a:schemeClr val="tx1"/>
                  </a:solidFill>
                  <a:latin typeface="Consolas" panose="020B0609020204030204" pitchFamily="49" charset="0"/>
                </a:rPr>
                <a:t> alpine</a:t>
              </a:r>
            </a:p>
          </p:txBody>
        </p:sp>
        <p:sp>
          <p:nvSpPr>
            <p:cNvPr id="9" name="Rectangle: Rounded Corners 8">
              <a:extLst>
                <a:ext uri="{FF2B5EF4-FFF2-40B4-BE49-F238E27FC236}">
                  <a16:creationId xmlns:a16="http://schemas.microsoft.com/office/drawing/2014/main" id="{995132ED-CDEF-10E4-1069-0916D81F020C}"/>
                </a:ext>
              </a:extLst>
            </p:cNvPr>
            <p:cNvSpPr/>
            <p:nvPr/>
          </p:nvSpPr>
          <p:spPr>
            <a:xfrm>
              <a:off x="4971833" y="3906327"/>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RUN</a:t>
              </a:r>
              <a:r>
                <a:rPr lang="fr-BE" sz="1400" dirty="0">
                  <a:solidFill>
                    <a:schemeClr val="tx1"/>
                  </a:solidFill>
                  <a:latin typeface="Consolas" panose="020B0609020204030204" pitchFamily="49" charset="0"/>
                </a:rPr>
                <a:t> </a:t>
              </a:r>
              <a:r>
                <a:rPr lang="fr-BE" sz="1400" dirty="0" err="1">
                  <a:solidFill>
                    <a:schemeClr val="tx1"/>
                  </a:solidFill>
                  <a:latin typeface="Consolas" panose="020B0609020204030204" pitchFamily="49" charset="0"/>
                </a:rPr>
                <a:t>apk</a:t>
              </a:r>
              <a:r>
                <a:rPr lang="fr-BE" sz="1400" dirty="0">
                  <a:solidFill>
                    <a:schemeClr val="tx1"/>
                  </a:solidFill>
                  <a:latin typeface="Consolas" panose="020B0609020204030204" pitchFamily="49" charset="0"/>
                </a:rPr>
                <a:t> </a:t>
              </a:r>
              <a:r>
                <a:rPr lang="fr-BE" sz="1400" dirty="0" err="1">
                  <a:solidFill>
                    <a:schemeClr val="tx1"/>
                  </a:solidFill>
                  <a:latin typeface="Consolas" panose="020B0609020204030204" pitchFamily="49" charset="0"/>
                </a:rPr>
                <a:t>add</a:t>
              </a:r>
              <a:r>
                <a:rPr lang="fr-BE" sz="1400" dirty="0">
                  <a:solidFill>
                    <a:schemeClr val="tx1"/>
                  </a:solidFill>
                  <a:latin typeface="Consolas" panose="020B0609020204030204" pitchFamily="49" charset="0"/>
                </a:rPr>
                <a:t> –update redis</a:t>
              </a:r>
            </a:p>
          </p:txBody>
        </p:sp>
        <p:sp>
          <p:nvSpPr>
            <p:cNvPr id="10" name="Rectangle: Rounded Corners 9">
              <a:extLst>
                <a:ext uri="{FF2B5EF4-FFF2-40B4-BE49-F238E27FC236}">
                  <a16:creationId xmlns:a16="http://schemas.microsoft.com/office/drawing/2014/main" id="{8024DBA6-5406-017A-D62C-95BE9C4FC005}"/>
                </a:ext>
              </a:extLst>
            </p:cNvPr>
            <p:cNvSpPr/>
            <p:nvPr/>
          </p:nvSpPr>
          <p:spPr>
            <a:xfrm>
              <a:off x="4971833" y="5374786"/>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CMD </a:t>
              </a:r>
              <a:r>
                <a:rPr lang="fr-BE" sz="1400" dirty="0">
                  <a:solidFill>
                    <a:schemeClr val="tx1"/>
                  </a:solidFill>
                  <a:latin typeface="Consolas" panose="020B0609020204030204" pitchFamily="49" charset="0"/>
                </a:rPr>
                <a:t>["redis-server"]</a:t>
              </a:r>
            </a:p>
          </p:txBody>
        </p:sp>
      </p:grpSp>
      <p:grpSp>
        <p:nvGrpSpPr>
          <p:cNvPr id="11" name="Group 10">
            <a:extLst>
              <a:ext uri="{FF2B5EF4-FFF2-40B4-BE49-F238E27FC236}">
                <a16:creationId xmlns:a16="http://schemas.microsoft.com/office/drawing/2014/main" id="{E71C3B87-33AF-DDF1-2D8A-4723F4BAEB7F}"/>
              </a:ext>
            </a:extLst>
          </p:cNvPr>
          <p:cNvGrpSpPr/>
          <p:nvPr/>
        </p:nvGrpSpPr>
        <p:grpSpPr>
          <a:xfrm>
            <a:off x="1942119" y="2075736"/>
            <a:ext cx="2951409" cy="3318257"/>
            <a:chOff x="2293654" y="2135003"/>
            <a:chExt cx="2951409" cy="3318257"/>
          </a:xfrm>
        </p:grpSpPr>
        <p:sp>
          <p:nvSpPr>
            <p:cNvPr id="3" name="Rectangle: Rounded Corners 2">
              <a:extLst>
                <a:ext uri="{FF2B5EF4-FFF2-40B4-BE49-F238E27FC236}">
                  <a16:creationId xmlns:a16="http://schemas.microsoft.com/office/drawing/2014/main" id="{5385F3AD-9ACE-4406-DF73-7AB5096F04F1}"/>
                </a:ext>
              </a:extLst>
            </p:cNvPr>
            <p:cNvSpPr/>
            <p:nvPr/>
          </p:nvSpPr>
          <p:spPr>
            <a:xfrm>
              <a:off x="2293655" y="2135003"/>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a base image</a:t>
              </a:r>
            </a:p>
          </p:txBody>
        </p:sp>
        <p:sp>
          <p:nvSpPr>
            <p:cNvPr id="4" name="Rectangle: Rounded Corners 3">
              <a:extLst>
                <a:ext uri="{FF2B5EF4-FFF2-40B4-BE49-F238E27FC236}">
                  <a16:creationId xmlns:a16="http://schemas.microsoft.com/office/drawing/2014/main" id="{58161B85-6F79-B7ED-53EC-B6921EDE13DD}"/>
                </a:ext>
              </a:extLst>
            </p:cNvPr>
            <p:cNvSpPr/>
            <p:nvPr/>
          </p:nvSpPr>
          <p:spPr>
            <a:xfrm>
              <a:off x="2293654" y="3584207"/>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bg1"/>
                  </a:solidFill>
                  <a:latin typeface="Montserrat" panose="00000500000000000000" pitchFamily="2" charset="0"/>
                </a:rPr>
                <a:t>Do </a:t>
              </a:r>
              <a:r>
                <a:rPr lang="fr-BE" sz="1400" dirty="0" err="1">
                  <a:solidFill>
                    <a:schemeClr val="bg1"/>
                  </a:solidFill>
                  <a:latin typeface="Montserrat" panose="00000500000000000000" pitchFamily="2" charset="0"/>
                </a:rPr>
                <a:t>stuff</a:t>
              </a:r>
              <a:endParaRPr lang="fr-BE" sz="1400" dirty="0">
                <a:solidFill>
                  <a:schemeClr val="bg1"/>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72B94BC-2574-0469-29EF-A45A64CEE667}"/>
                </a:ext>
              </a:extLst>
            </p:cNvPr>
            <p:cNvSpPr/>
            <p:nvPr/>
          </p:nvSpPr>
          <p:spPr>
            <a:xfrm>
              <a:off x="2293656" y="5033410"/>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the startup command</a:t>
              </a:r>
            </a:p>
          </p:txBody>
        </p:sp>
      </p:grpSp>
    </p:spTree>
    <p:extLst>
      <p:ext uri="{BB962C8B-B14F-4D97-AF65-F5344CB8AC3E}">
        <p14:creationId xmlns:p14="http://schemas.microsoft.com/office/powerpoint/2010/main" val="280613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9ABC81-1B11-1AA5-CF5A-331FE30A14C1}"/>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err="1">
                <a:solidFill>
                  <a:schemeClr val="tx1"/>
                </a:solidFill>
                <a:latin typeface="Montserrat Black" panose="00000A00000000000000" pitchFamily="2" charset="0"/>
              </a:rPr>
              <a:t>Dockerfile</a:t>
            </a:r>
            <a:endParaRPr lang="fr-BE" sz="2400" dirty="0">
              <a:solidFill>
                <a:schemeClr val="tx1"/>
              </a:solidFill>
              <a:latin typeface="Montserrat Black" panose="00000A00000000000000" pitchFamily="2" charset="0"/>
            </a:endParaRPr>
          </a:p>
        </p:txBody>
      </p:sp>
      <p:grpSp>
        <p:nvGrpSpPr>
          <p:cNvPr id="18" name="Group 17">
            <a:extLst>
              <a:ext uri="{FF2B5EF4-FFF2-40B4-BE49-F238E27FC236}">
                <a16:creationId xmlns:a16="http://schemas.microsoft.com/office/drawing/2014/main" id="{9DFB7784-9E7D-B725-5C96-AD1E8870F2FF}"/>
              </a:ext>
            </a:extLst>
          </p:cNvPr>
          <p:cNvGrpSpPr/>
          <p:nvPr/>
        </p:nvGrpSpPr>
        <p:grpSpPr>
          <a:xfrm>
            <a:off x="1942119" y="2075736"/>
            <a:ext cx="8490643" cy="3750976"/>
            <a:chOff x="1942119" y="2010712"/>
            <a:chExt cx="8490643" cy="3750976"/>
          </a:xfrm>
        </p:grpSpPr>
        <p:grpSp>
          <p:nvGrpSpPr>
            <p:cNvPr id="12" name="Group 11">
              <a:extLst>
                <a:ext uri="{FF2B5EF4-FFF2-40B4-BE49-F238E27FC236}">
                  <a16:creationId xmlns:a16="http://schemas.microsoft.com/office/drawing/2014/main" id="{0FCA65AF-C385-4263-15E1-A99D6E1E1520}"/>
                </a:ext>
              </a:extLst>
            </p:cNvPr>
            <p:cNvGrpSpPr/>
            <p:nvPr/>
          </p:nvGrpSpPr>
          <p:grpSpPr>
            <a:xfrm>
              <a:off x="4713770" y="2191657"/>
              <a:ext cx="2951407" cy="3356768"/>
              <a:chOff x="4971833" y="2437868"/>
              <a:chExt cx="2951407" cy="3356768"/>
            </a:xfrm>
          </p:grpSpPr>
          <p:sp>
            <p:nvSpPr>
              <p:cNvPr id="8" name="Rectangle: Rounded Corners 7">
                <a:extLst>
                  <a:ext uri="{FF2B5EF4-FFF2-40B4-BE49-F238E27FC236}">
                    <a16:creationId xmlns:a16="http://schemas.microsoft.com/office/drawing/2014/main" id="{8B4755A0-3EF5-062F-7C59-D2986E5D9EE6}"/>
                  </a:ext>
                </a:extLst>
              </p:cNvPr>
              <p:cNvSpPr/>
              <p:nvPr/>
            </p:nvSpPr>
            <p:spPr>
              <a:xfrm>
                <a:off x="4971833" y="2437868"/>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FROM</a:t>
                </a:r>
                <a:r>
                  <a:rPr lang="fr-BE" sz="1400" dirty="0">
                    <a:solidFill>
                      <a:schemeClr val="tx1"/>
                    </a:solidFill>
                    <a:latin typeface="Consolas" panose="020B0609020204030204" pitchFamily="49" charset="0"/>
                  </a:rPr>
                  <a:t> alpine</a:t>
                </a:r>
              </a:p>
            </p:txBody>
          </p:sp>
          <p:sp>
            <p:nvSpPr>
              <p:cNvPr id="9" name="Rectangle: Rounded Corners 8">
                <a:extLst>
                  <a:ext uri="{FF2B5EF4-FFF2-40B4-BE49-F238E27FC236}">
                    <a16:creationId xmlns:a16="http://schemas.microsoft.com/office/drawing/2014/main" id="{995132ED-CDEF-10E4-1069-0916D81F020C}"/>
                  </a:ext>
                </a:extLst>
              </p:cNvPr>
              <p:cNvSpPr/>
              <p:nvPr/>
            </p:nvSpPr>
            <p:spPr>
              <a:xfrm>
                <a:off x="4971833" y="3906327"/>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RUN</a:t>
                </a:r>
                <a:r>
                  <a:rPr lang="fr-BE" sz="1400" dirty="0">
                    <a:solidFill>
                      <a:schemeClr val="tx1"/>
                    </a:solidFill>
                    <a:latin typeface="Consolas" panose="020B0609020204030204" pitchFamily="49" charset="0"/>
                  </a:rPr>
                  <a:t> </a:t>
                </a:r>
                <a:r>
                  <a:rPr lang="fr-BE" sz="1400" dirty="0" err="1">
                    <a:solidFill>
                      <a:schemeClr val="tx1"/>
                    </a:solidFill>
                    <a:latin typeface="Consolas" panose="020B0609020204030204" pitchFamily="49" charset="0"/>
                  </a:rPr>
                  <a:t>apk</a:t>
                </a:r>
                <a:r>
                  <a:rPr lang="fr-BE" sz="1400" dirty="0">
                    <a:solidFill>
                      <a:schemeClr val="tx1"/>
                    </a:solidFill>
                    <a:latin typeface="Consolas" panose="020B0609020204030204" pitchFamily="49" charset="0"/>
                  </a:rPr>
                  <a:t> </a:t>
                </a:r>
                <a:r>
                  <a:rPr lang="fr-BE" sz="1400" dirty="0" err="1">
                    <a:solidFill>
                      <a:schemeClr val="tx1"/>
                    </a:solidFill>
                    <a:latin typeface="Consolas" panose="020B0609020204030204" pitchFamily="49" charset="0"/>
                  </a:rPr>
                  <a:t>add</a:t>
                </a:r>
                <a:r>
                  <a:rPr lang="fr-BE" sz="1400" dirty="0">
                    <a:solidFill>
                      <a:schemeClr val="tx1"/>
                    </a:solidFill>
                    <a:latin typeface="Consolas" panose="020B0609020204030204" pitchFamily="49" charset="0"/>
                  </a:rPr>
                  <a:t> –update redis</a:t>
                </a:r>
              </a:p>
            </p:txBody>
          </p:sp>
          <p:sp>
            <p:nvSpPr>
              <p:cNvPr id="10" name="Rectangle: Rounded Corners 9">
                <a:extLst>
                  <a:ext uri="{FF2B5EF4-FFF2-40B4-BE49-F238E27FC236}">
                    <a16:creationId xmlns:a16="http://schemas.microsoft.com/office/drawing/2014/main" id="{8024DBA6-5406-017A-D62C-95BE9C4FC005}"/>
                  </a:ext>
                </a:extLst>
              </p:cNvPr>
              <p:cNvSpPr/>
              <p:nvPr/>
            </p:nvSpPr>
            <p:spPr>
              <a:xfrm>
                <a:off x="4971833" y="5374786"/>
                <a:ext cx="2951407" cy="419850"/>
              </a:xfrm>
              <a:prstGeom prst="roundRect">
                <a:avLst>
                  <a:gd name="adj" fmla="val 527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b="1" dirty="0">
                    <a:solidFill>
                      <a:schemeClr val="tx1"/>
                    </a:solidFill>
                    <a:latin typeface="Consolas" panose="020B0609020204030204" pitchFamily="49" charset="0"/>
                  </a:rPr>
                  <a:t>CMD </a:t>
                </a:r>
                <a:r>
                  <a:rPr lang="fr-BE" sz="1400" dirty="0">
                    <a:solidFill>
                      <a:schemeClr val="tx1"/>
                    </a:solidFill>
                    <a:latin typeface="Consolas" panose="020B0609020204030204" pitchFamily="49" charset="0"/>
                  </a:rPr>
                  <a:t>["redis-server"]</a:t>
                </a:r>
              </a:p>
            </p:txBody>
          </p:sp>
        </p:grpSp>
        <p:grpSp>
          <p:nvGrpSpPr>
            <p:cNvPr id="11" name="Group 10">
              <a:extLst>
                <a:ext uri="{FF2B5EF4-FFF2-40B4-BE49-F238E27FC236}">
                  <a16:creationId xmlns:a16="http://schemas.microsoft.com/office/drawing/2014/main" id="{E71C3B87-33AF-DDF1-2D8A-4723F4BAEB7F}"/>
                </a:ext>
              </a:extLst>
            </p:cNvPr>
            <p:cNvGrpSpPr/>
            <p:nvPr/>
          </p:nvGrpSpPr>
          <p:grpSpPr>
            <a:xfrm>
              <a:off x="1942119" y="2010712"/>
              <a:ext cx="2951409" cy="3318257"/>
              <a:chOff x="2293654" y="2135003"/>
              <a:chExt cx="2951409" cy="3318257"/>
            </a:xfrm>
          </p:grpSpPr>
          <p:sp>
            <p:nvSpPr>
              <p:cNvPr id="3" name="Rectangle: Rounded Corners 2">
                <a:extLst>
                  <a:ext uri="{FF2B5EF4-FFF2-40B4-BE49-F238E27FC236}">
                    <a16:creationId xmlns:a16="http://schemas.microsoft.com/office/drawing/2014/main" id="{5385F3AD-9ACE-4406-DF73-7AB5096F04F1}"/>
                  </a:ext>
                </a:extLst>
              </p:cNvPr>
              <p:cNvSpPr/>
              <p:nvPr/>
            </p:nvSpPr>
            <p:spPr>
              <a:xfrm>
                <a:off x="2293655" y="2135003"/>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a base image</a:t>
                </a:r>
              </a:p>
            </p:txBody>
          </p:sp>
          <p:sp>
            <p:nvSpPr>
              <p:cNvPr id="4" name="Rectangle: Rounded Corners 3">
                <a:extLst>
                  <a:ext uri="{FF2B5EF4-FFF2-40B4-BE49-F238E27FC236}">
                    <a16:creationId xmlns:a16="http://schemas.microsoft.com/office/drawing/2014/main" id="{58161B85-6F79-B7ED-53EC-B6921EDE13DD}"/>
                  </a:ext>
                </a:extLst>
              </p:cNvPr>
              <p:cNvSpPr/>
              <p:nvPr/>
            </p:nvSpPr>
            <p:spPr>
              <a:xfrm>
                <a:off x="2293654" y="3584207"/>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bg1"/>
                    </a:solidFill>
                    <a:latin typeface="Montserrat" panose="00000500000000000000" pitchFamily="2" charset="0"/>
                  </a:rPr>
                  <a:t>Do </a:t>
                </a:r>
                <a:r>
                  <a:rPr lang="fr-BE" sz="1400" dirty="0" err="1">
                    <a:solidFill>
                      <a:schemeClr val="bg1"/>
                    </a:solidFill>
                    <a:latin typeface="Montserrat" panose="00000500000000000000" pitchFamily="2" charset="0"/>
                  </a:rPr>
                  <a:t>stuff</a:t>
                </a:r>
                <a:endParaRPr lang="fr-BE" sz="1400" dirty="0">
                  <a:solidFill>
                    <a:schemeClr val="bg1"/>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72B94BC-2574-0469-29EF-A45A64CEE667}"/>
                  </a:ext>
                </a:extLst>
              </p:cNvPr>
              <p:cNvSpPr/>
              <p:nvPr/>
            </p:nvSpPr>
            <p:spPr>
              <a:xfrm>
                <a:off x="2293656" y="5033410"/>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the startup command</a:t>
                </a:r>
              </a:p>
            </p:txBody>
          </p:sp>
        </p:grpSp>
        <p:grpSp>
          <p:nvGrpSpPr>
            <p:cNvPr id="13" name="Group 12">
              <a:extLst>
                <a:ext uri="{FF2B5EF4-FFF2-40B4-BE49-F238E27FC236}">
                  <a16:creationId xmlns:a16="http://schemas.microsoft.com/office/drawing/2014/main" id="{B7133AB2-A279-0D72-9100-760446FFB479}"/>
                </a:ext>
              </a:extLst>
            </p:cNvPr>
            <p:cNvGrpSpPr/>
            <p:nvPr/>
          </p:nvGrpSpPr>
          <p:grpSpPr>
            <a:xfrm>
              <a:off x="7481354" y="2404920"/>
              <a:ext cx="2951408" cy="3356768"/>
              <a:chOff x="4971832" y="2437868"/>
              <a:chExt cx="2951408" cy="3356768"/>
            </a:xfrm>
            <a:solidFill>
              <a:schemeClr val="accent2">
                <a:lumMod val="20000"/>
                <a:lumOff val="80000"/>
              </a:schemeClr>
            </a:solidFill>
          </p:grpSpPr>
          <p:sp>
            <p:nvSpPr>
              <p:cNvPr id="14" name="Rectangle: Rounded Corners 13">
                <a:extLst>
                  <a:ext uri="{FF2B5EF4-FFF2-40B4-BE49-F238E27FC236}">
                    <a16:creationId xmlns:a16="http://schemas.microsoft.com/office/drawing/2014/main" id="{FA99F9B3-7754-55D5-C86B-4C82EC7CC674}"/>
                  </a:ext>
                </a:extLst>
              </p:cNvPr>
              <p:cNvSpPr/>
              <p:nvPr/>
            </p:nvSpPr>
            <p:spPr>
              <a:xfrm>
                <a:off x="4971833" y="2437868"/>
                <a:ext cx="2951407" cy="419850"/>
              </a:xfrm>
              <a:prstGeom prst="roundRect">
                <a:avLst>
                  <a:gd name="adj" fmla="val 527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tx1"/>
                    </a:solidFill>
                    <a:latin typeface="Montserrat" panose="00000500000000000000" pitchFamily="2" charset="0"/>
                  </a:rPr>
                  <a:t>Installing</a:t>
                </a:r>
                <a:r>
                  <a:rPr lang="fr-BE" sz="1400" dirty="0">
                    <a:solidFill>
                      <a:schemeClr val="tx1"/>
                    </a:solidFill>
                    <a:latin typeface="Montserrat" panose="00000500000000000000" pitchFamily="2" charset="0"/>
                  </a:rPr>
                  <a:t> </a:t>
                </a:r>
                <a:r>
                  <a:rPr lang="fr-BE" sz="1400" dirty="0" err="1">
                    <a:solidFill>
                      <a:schemeClr val="tx1"/>
                    </a:solidFill>
                    <a:latin typeface="Montserrat" panose="00000500000000000000" pitchFamily="2" charset="0"/>
                  </a:rPr>
                  <a:t>your</a:t>
                </a:r>
                <a:r>
                  <a:rPr lang="fr-BE" sz="1400" dirty="0">
                    <a:solidFill>
                      <a:schemeClr val="tx1"/>
                    </a:solidFill>
                    <a:latin typeface="Montserrat" panose="00000500000000000000" pitchFamily="2" charset="0"/>
                  </a:rPr>
                  <a:t> OS</a:t>
                </a:r>
              </a:p>
            </p:txBody>
          </p:sp>
          <p:sp>
            <p:nvSpPr>
              <p:cNvPr id="15" name="Rectangle: Rounded Corners 14">
                <a:extLst>
                  <a:ext uri="{FF2B5EF4-FFF2-40B4-BE49-F238E27FC236}">
                    <a16:creationId xmlns:a16="http://schemas.microsoft.com/office/drawing/2014/main" id="{8B32542F-D225-E23E-8E71-F208E894A033}"/>
                  </a:ext>
                </a:extLst>
              </p:cNvPr>
              <p:cNvSpPr/>
              <p:nvPr/>
            </p:nvSpPr>
            <p:spPr>
              <a:xfrm>
                <a:off x="4971832" y="3873029"/>
                <a:ext cx="2951407" cy="271931"/>
              </a:xfrm>
              <a:prstGeom prst="roundRect">
                <a:avLst>
                  <a:gd name="adj" fmla="val 527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tx1"/>
                    </a:solidFill>
                    <a:latin typeface="Montserrat" panose="00000500000000000000" pitchFamily="2" charset="0"/>
                  </a:rPr>
                  <a:t>Download chrome installer</a:t>
                </a:r>
              </a:p>
            </p:txBody>
          </p:sp>
          <p:sp>
            <p:nvSpPr>
              <p:cNvPr id="16" name="Rectangle: Rounded Corners 15">
                <a:extLst>
                  <a:ext uri="{FF2B5EF4-FFF2-40B4-BE49-F238E27FC236}">
                    <a16:creationId xmlns:a16="http://schemas.microsoft.com/office/drawing/2014/main" id="{1A73FB7E-29E1-27E0-7DFE-BB58B0BDBA00}"/>
                  </a:ext>
                </a:extLst>
              </p:cNvPr>
              <p:cNvSpPr/>
              <p:nvPr/>
            </p:nvSpPr>
            <p:spPr>
              <a:xfrm>
                <a:off x="4971833" y="5374786"/>
                <a:ext cx="2951407" cy="419850"/>
              </a:xfrm>
              <a:prstGeom prst="roundRect">
                <a:avLst>
                  <a:gd name="adj" fmla="val 527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tx1"/>
                    </a:solidFill>
                    <a:latin typeface="Montserrat" panose="00000500000000000000" pitchFamily="2" charset="0"/>
                  </a:rPr>
                  <a:t>Run chrome</a:t>
                </a:r>
              </a:p>
            </p:txBody>
          </p:sp>
        </p:grpSp>
      </p:grpSp>
      <p:sp>
        <p:nvSpPr>
          <p:cNvPr id="17" name="Rectangle: Rounded Corners 16">
            <a:extLst>
              <a:ext uri="{FF2B5EF4-FFF2-40B4-BE49-F238E27FC236}">
                <a16:creationId xmlns:a16="http://schemas.microsoft.com/office/drawing/2014/main" id="{997075AF-6DEB-A7B8-ECC7-FD91DB0DA9FB}"/>
              </a:ext>
            </a:extLst>
          </p:cNvPr>
          <p:cNvSpPr/>
          <p:nvPr/>
        </p:nvSpPr>
        <p:spPr>
          <a:xfrm>
            <a:off x="7481355" y="4209083"/>
            <a:ext cx="2951407" cy="271932"/>
          </a:xfrm>
          <a:prstGeom prst="roundRect">
            <a:avLst>
              <a:gd name="adj" fmla="val 5275"/>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tx1"/>
                </a:solidFill>
                <a:latin typeface="Montserrat" panose="00000500000000000000" pitchFamily="2" charset="0"/>
              </a:rPr>
              <a:t>Install chrome</a:t>
            </a:r>
          </a:p>
        </p:txBody>
      </p:sp>
    </p:spTree>
    <p:extLst>
      <p:ext uri="{BB962C8B-B14F-4D97-AF65-F5344CB8AC3E}">
        <p14:creationId xmlns:p14="http://schemas.microsoft.com/office/powerpoint/2010/main" val="239166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34CD43-9713-2096-5E74-EB977C01DE57}"/>
              </a:ext>
            </a:extLst>
          </p:cNvPr>
          <p:cNvSpPr txBox="1"/>
          <p:nvPr/>
        </p:nvSpPr>
        <p:spPr>
          <a:xfrm>
            <a:off x="778587" y="520511"/>
            <a:ext cx="10634825" cy="5816977"/>
          </a:xfrm>
          <a:prstGeom prst="rect">
            <a:avLst/>
          </a:prstGeom>
          <a:noFill/>
        </p:spPr>
        <p:txBody>
          <a:bodyPr wrap="square" rtlCol="0">
            <a:spAutoFit/>
          </a:bodyPr>
          <a:lstStyle/>
          <a:p>
            <a:pPr algn="ctr"/>
            <a:r>
              <a:rPr lang="fr-BE" sz="9600" dirty="0" err="1">
                <a:solidFill>
                  <a:schemeClr val="bg1">
                    <a:lumMod val="95000"/>
                  </a:schemeClr>
                </a:solidFill>
                <a:latin typeface="Montserrat ExtraBold" panose="00000900000000000000" pitchFamily="2" charset="0"/>
              </a:rPr>
              <a:t>Now</a:t>
            </a:r>
            <a:r>
              <a:rPr lang="fr-BE" sz="9600" dirty="0">
                <a:solidFill>
                  <a:schemeClr val="bg1">
                    <a:lumMod val="95000"/>
                  </a:schemeClr>
                </a:solidFill>
                <a:latin typeface="Montserrat ExtraBold" panose="00000900000000000000" pitchFamily="2" charset="0"/>
              </a:rPr>
              <a:t>…</a:t>
            </a:r>
            <a:endParaRPr lang="fr-BE" sz="7200" dirty="0">
              <a:solidFill>
                <a:schemeClr val="bg1">
                  <a:lumMod val="95000"/>
                </a:schemeClr>
              </a:solidFill>
              <a:latin typeface="Montserrat ExtraBold" panose="00000900000000000000" pitchFamily="2" charset="0"/>
            </a:endParaRPr>
          </a:p>
          <a:p>
            <a:pPr algn="ctr"/>
            <a:endParaRPr lang="fr-BE" sz="5400" dirty="0">
              <a:solidFill>
                <a:schemeClr val="bg1">
                  <a:lumMod val="95000"/>
                </a:schemeClr>
              </a:solidFill>
              <a:latin typeface="Montserrat ExtraBold" panose="00000900000000000000" pitchFamily="2" charset="0"/>
            </a:endParaRPr>
          </a:p>
          <a:p>
            <a:pPr algn="ctr"/>
            <a:r>
              <a:rPr lang="fr-BE" sz="7200" dirty="0">
                <a:solidFill>
                  <a:schemeClr val="bg1">
                    <a:lumMod val="95000"/>
                  </a:schemeClr>
                </a:solidFill>
                <a:latin typeface="Montserrat ExtraBold" panose="00000900000000000000" pitchFamily="2" charset="0"/>
              </a:rPr>
              <a:t>« Building an</a:t>
            </a:r>
          </a:p>
          <a:p>
            <a:pPr algn="ctr"/>
            <a:r>
              <a:rPr lang="fr-BE" sz="7200" dirty="0">
                <a:solidFill>
                  <a:schemeClr val="bg1">
                    <a:lumMod val="95000"/>
                  </a:schemeClr>
                </a:solidFill>
                <a:latin typeface="Montserrat ExtraBold" panose="00000900000000000000" pitchFamily="2" charset="0"/>
              </a:rPr>
              <a:t>app </a:t>
            </a:r>
            <a:r>
              <a:rPr lang="fr-BE" sz="7200" dirty="0" err="1">
                <a:solidFill>
                  <a:schemeClr val="bg1">
                    <a:lumMod val="95000"/>
                  </a:schemeClr>
                </a:solidFill>
                <a:latin typeface="Montserrat ExtraBold" panose="00000900000000000000" pitchFamily="2" charset="0"/>
              </a:rPr>
              <a:t>with</a:t>
            </a:r>
            <a:endParaRPr lang="fr-BE" sz="7200" dirty="0">
              <a:solidFill>
                <a:schemeClr val="bg1">
                  <a:lumMod val="95000"/>
                </a:schemeClr>
              </a:solidFill>
              <a:latin typeface="Montserrat ExtraBold" panose="00000900000000000000" pitchFamily="2" charset="0"/>
            </a:endParaRPr>
          </a:p>
          <a:p>
            <a:pPr algn="ctr"/>
            <a:r>
              <a:rPr lang="fr-BE" sz="7200" dirty="0">
                <a:solidFill>
                  <a:schemeClr val="bg1">
                    <a:lumMod val="95000"/>
                  </a:schemeClr>
                </a:solidFill>
                <a:latin typeface="Montserrat ExtraBold" panose="00000900000000000000" pitchFamily="2" charset="0"/>
              </a:rPr>
              <a:t>Docker »</a:t>
            </a:r>
            <a:endParaRPr lang="fr-BE" sz="2800" dirty="0">
              <a:solidFill>
                <a:schemeClr val="bg1">
                  <a:lumMod val="95000"/>
                </a:schemeClr>
              </a:solidFill>
              <a:latin typeface="Montserrat ExtraBold" panose="00000900000000000000" pitchFamily="2" charset="0"/>
            </a:endParaRPr>
          </a:p>
        </p:txBody>
      </p:sp>
    </p:spTree>
    <p:extLst>
      <p:ext uri="{BB962C8B-B14F-4D97-AF65-F5344CB8AC3E}">
        <p14:creationId xmlns:p14="http://schemas.microsoft.com/office/powerpoint/2010/main" val="77127424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4136385" y="1819207"/>
            <a:ext cx="7480025" cy="3816429"/>
          </a:xfrm>
          <a:prstGeom prst="rect">
            <a:avLst/>
          </a:prstGeom>
          <a:noFill/>
        </p:spPr>
        <p:txBody>
          <a:bodyPr wrap="square">
            <a:spAutoFit/>
          </a:bodyPr>
          <a:lstStyle/>
          <a:p>
            <a:r>
              <a:rPr lang="fr-BE" sz="2200" b="0" dirty="0" err="1">
                <a:solidFill>
                  <a:srgbClr val="569CD6"/>
                </a:solidFill>
                <a:latin typeface="Consolas" panose="020B0609020204030204" pitchFamily="49" charset="0"/>
              </a:rPr>
              <a:t>const</a:t>
            </a:r>
            <a:r>
              <a:rPr lang="fr-BE" sz="2200" b="0" dirty="0">
                <a:solidFill>
                  <a:srgbClr val="D4D4D4"/>
                </a:solidFill>
                <a:latin typeface="Consolas" panose="020B0609020204030204" pitchFamily="49" charset="0"/>
              </a:rPr>
              <a:t> </a:t>
            </a:r>
            <a:r>
              <a:rPr lang="fr-BE" sz="2200" b="0" dirty="0">
                <a:solidFill>
                  <a:srgbClr val="4FC1FF"/>
                </a:solidFill>
                <a:latin typeface="Consolas" panose="020B0609020204030204" pitchFamily="49" charset="0"/>
              </a:rPr>
              <a:t>app</a:t>
            </a:r>
            <a:r>
              <a:rPr lang="fr-BE" sz="2200" b="0" dirty="0">
                <a:solidFill>
                  <a:srgbClr val="D4D4D4"/>
                </a:solidFill>
                <a:latin typeface="Consolas" panose="020B0609020204030204" pitchFamily="49" charset="0"/>
              </a:rPr>
              <a:t> = </a:t>
            </a:r>
            <a:r>
              <a:rPr lang="fr-BE" sz="2200" b="0" dirty="0" err="1">
                <a:solidFill>
                  <a:srgbClr val="DCDCAA"/>
                </a:solidFill>
                <a:latin typeface="Consolas" panose="020B0609020204030204" pitchFamily="49" charset="0"/>
              </a:rPr>
              <a:t>require</a:t>
            </a:r>
            <a:r>
              <a:rPr lang="fr-BE" sz="2200" b="0" dirty="0">
                <a:solidFill>
                  <a:srgbClr val="D4D4D4"/>
                </a:solidFill>
                <a:latin typeface="Consolas" panose="020B0609020204030204" pitchFamily="49" charset="0"/>
              </a:rPr>
              <a:t>(</a:t>
            </a:r>
            <a:r>
              <a:rPr lang="fr-BE" sz="2200" b="0" dirty="0">
                <a:solidFill>
                  <a:srgbClr val="CE9178"/>
                </a:solidFill>
                <a:latin typeface="Consolas" panose="020B0609020204030204" pitchFamily="49" charset="0"/>
              </a:rPr>
              <a:t>'express'</a:t>
            </a:r>
            <a:r>
              <a:rPr lang="fr-BE" sz="2200" b="0" dirty="0">
                <a:solidFill>
                  <a:srgbClr val="D4D4D4"/>
                </a:solidFill>
                <a:latin typeface="Consolas" panose="020B0609020204030204" pitchFamily="49" charset="0"/>
              </a:rPr>
              <a:t>)();</a:t>
            </a:r>
          </a:p>
          <a:p>
            <a:br>
              <a:rPr lang="fr-BE" sz="2200" b="0" dirty="0">
                <a:solidFill>
                  <a:srgbClr val="D4D4D4"/>
                </a:solidFill>
                <a:latin typeface="Consolas" panose="020B0609020204030204" pitchFamily="49" charset="0"/>
              </a:rPr>
            </a:br>
            <a:r>
              <a:rPr lang="fr-BE" sz="2200" b="0" dirty="0" err="1">
                <a:solidFill>
                  <a:srgbClr val="4FC1FF"/>
                </a:solidFill>
                <a:latin typeface="Consolas" panose="020B0609020204030204" pitchFamily="49" charset="0"/>
              </a:rPr>
              <a:t>app</a:t>
            </a:r>
            <a:r>
              <a:rPr lang="fr-BE" sz="2200" b="0" dirty="0" err="1">
                <a:solidFill>
                  <a:srgbClr val="D4D4D4"/>
                </a:solidFill>
                <a:latin typeface="Consolas" panose="020B0609020204030204" pitchFamily="49" charset="0"/>
              </a:rPr>
              <a:t>.</a:t>
            </a:r>
            <a:r>
              <a:rPr lang="fr-BE" sz="2200" b="0" dirty="0" err="1">
                <a:solidFill>
                  <a:srgbClr val="DCDCAA"/>
                </a:solidFill>
                <a:latin typeface="Consolas" panose="020B0609020204030204" pitchFamily="49" charset="0"/>
              </a:rPr>
              <a:t>get</a:t>
            </a:r>
            <a:r>
              <a:rPr lang="fr-BE" sz="2200" b="0" dirty="0">
                <a:solidFill>
                  <a:srgbClr val="D4D4D4"/>
                </a:solidFill>
                <a:latin typeface="Consolas" panose="020B0609020204030204" pitchFamily="49" charset="0"/>
              </a:rPr>
              <a:t>(</a:t>
            </a:r>
            <a:r>
              <a:rPr lang="fr-BE" sz="2200" b="0" dirty="0">
                <a:solidFill>
                  <a:srgbClr val="CE9178"/>
                </a:solidFill>
                <a:latin typeface="Consolas" panose="020B0609020204030204" pitchFamily="49" charset="0"/>
              </a:rPr>
              <a:t>'/'</a:t>
            </a:r>
            <a:r>
              <a:rPr lang="fr-BE" sz="2200" b="0" dirty="0">
                <a:solidFill>
                  <a:srgbClr val="D4D4D4"/>
                </a:solidFill>
                <a:latin typeface="Consolas" panose="020B0609020204030204" pitchFamily="49" charset="0"/>
              </a:rPr>
              <a:t>, (</a:t>
            </a:r>
            <a:r>
              <a:rPr lang="fr-BE" sz="2200" b="0" dirty="0" err="1">
                <a:solidFill>
                  <a:srgbClr val="9CDCFE"/>
                </a:solidFill>
                <a:latin typeface="Consolas" panose="020B0609020204030204" pitchFamily="49" charset="0"/>
              </a:rPr>
              <a:t>req</a:t>
            </a:r>
            <a:r>
              <a:rPr lang="fr-BE" sz="2200" b="0" dirty="0">
                <a:solidFill>
                  <a:srgbClr val="D4D4D4"/>
                </a:solidFill>
                <a:latin typeface="Consolas" panose="020B0609020204030204" pitchFamily="49" charset="0"/>
              </a:rPr>
              <a:t>, </a:t>
            </a:r>
            <a:r>
              <a:rPr lang="fr-BE" sz="2200" b="0" dirty="0" err="1">
                <a:solidFill>
                  <a:srgbClr val="9CDCFE"/>
                </a:solidFill>
                <a:latin typeface="Consolas" panose="020B0609020204030204" pitchFamily="49" charset="0"/>
              </a:rPr>
              <a:t>res</a:t>
            </a:r>
            <a:r>
              <a:rPr lang="fr-BE" sz="2200" b="0" dirty="0">
                <a:solidFill>
                  <a:srgbClr val="D4D4D4"/>
                </a:solidFill>
                <a:latin typeface="Consolas" panose="020B0609020204030204" pitchFamily="49" charset="0"/>
              </a:rPr>
              <a:t> ) </a:t>
            </a:r>
            <a:r>
              <a:rPr lang="fr-BE" sz="2200" b="0" dirty="0">
                <a:solidFill>
                  <a:srgbClr val="569CD6"/>
                </a:solidFill>
                <a:latin typeface="Consolas" panose="020B0609020204030204" pitchFamily="49" charset="0"/>
              </a:rPr>
              <a:t>=&gt;</a:t>
            </a:r>
            <a:r>
              <a:rPr lang="fr-BE" sz="2200" b="0" dirty="0">
                <a:solidFill>
                  <a:srgbClr val="D4D4D4"/>
                </a:solidFill>
                <a:latin typeface="Consolas" panose="020B0609020204030204" pitchFamily="49" charset="0"/>
              </a:rPr>
              <a:t> </a:t>
            </a:r>
          </a:p>
          <a:p>
            <a:r>
              <a:rPr lang="fr-BE" sz="2200" b="0" dirty="0">
                <a:solidFill>
                  <a:srgbClr val="D4D4D4"/>
                </a:solidFill>
                <a:latin typeface="Consolas" panose="020B0609020204030204" pitchFamily="49" charset="0"/>
              </a:rPr>
              <a:t>    </a:t>
            </a:r>
            <a:r>
              <a:rPr lang="fr-BE" sz="2200" b="0" dirty="0" err="1">
                <a:solidFill>
                  <a:srgbClr val="9CDCFE"/>
                </a:solidFill>
                <a:latin typeface="Consolas" panose="020B0609020204030204" pitchFamily="49" charset="0"/>
              </a:rPr>
              <a:t>res</a:t>
            </a:r>
            <a:r>
              <a:rPr lang="fr-BE" sz="2200" b="0" dirty="0" err="1">
                <a:solidFill>
                  <a:srgbClr val="D4D4D4"/>
                </a:solidFill>
                <a:latin typeface="Consolas" panose="020B0609020204030204" pitchFamily="49" charset="0"/>
              </a:rPr>
              <a:t>.</a:t>
            </a:r>
            <a:r>
              <a:rPr lang="fr-BE" sz="2200" b="0" dirty="0" err="1">
                <a:solidFill>
                  <a:srgbClr val="DCDCAA"/>
                </a:solidFill>
                <a:latin typeface="Consolas" panose="020B0609020204030204" pitchFamily="49" charset="0"/>
              </a:rPr>
              <a:t>json</a:t>
            </a:r>
            <a:r>
              <a:rPr lang="fr-BE" sz="2200" b="0" dirty="0">
                <a:solidFill>
                  <a:srgbClr val="D4D4D4"/>
                </a:solidFill>
                <a:latin typeface="Consolas" panose="020B0609020204030204" pitchFamily="49" charset="0"/>
              </a:rPr>
              <a:t>({ </a:t>
            </a:r>
            <a:r>
              <a:rPr lang="fr-BE" sz="2200" b="0" dirty="0">
                <a:solidFill>
                  <a:srgbClr val="9CDCFE"/>
                </a:solidFill>
                <a:latin typeface="Consolas" panose="020B0609020204030204" pitchFamily="49" charset="0"/>
              </a:rPr>
              <a:t>message:</a:t>
            </a:r>
            <a:r>
              <a:rPr lang="fr-BE" sz="2200" b="0" dirty="0">
                <a:solidFill>
                  <a:srgbClr val="D4D4D4"/>
                </a:solidFill>
                <a:latin typeface="Consolas" panose="020B0609020204030204" pitchFamily="49" charset="0"/>
              </a:rPr>
              <a:t> </a:t>
            </a:r>
            <a:r>
              <a:rPr lang="fr-BE" sz="2200" b="0" dirty="0">
                <a:solidFill>
                  <a:srgbClr val="CE9178"/>
                </a:solidFill>
                <a:latin typeface="Consolas" panose="020B0609020204030204" pitchFamily="49" charset="0"/>
              </a:rPr>
              <a:t>'Docker </a:t>
            </a:r>
            <a:r>
              <a:rPr lang="fr-BE" sz="2200" b="0" dirty="0" err="1">
                <a:solidFill>
                  <a:srgbClr val="CE9178"/>
                </a:solidFill>
                <a:latin typeface="Consolas" panose="020B0609020204030204" pitchFamily="49" charset="0"/>
              </a:rPr>
              <a:t>is</a:t>
            </a:r>
            <a:r>
              <a:rPr lang="fr-BE" sz="2200" b="0" dirty="0">
                <a:solidFill>
                  <a:srgbClr val="CE9178"/>
                </a:solidFill>
                <a:latin typeface="Consolas" panose="020B0609020204030204" pitchFamily="49" charset="0"/>
              </a:rPr>
              <a:t> </a:t>
            </a:r>
            <a:r>
              <a:rPr lang="fr-BE" sz="2200" b="0" dirty="0" err="1">
                <a:solidFill>
                  <a:srgbClr val="CE9178"/>
                </a:solidFill>
                <a:latin typeface="Consolas" panose="020B0609020204030204" pitchFamily="49" charset="0"/>
              </a:rPr>
              <a:t>easy</a:t>
            </a:r>
            <a:r>
              <a:rPr lang="fr-BE" sz="2200" b="0" dirty="0">
                <a:solidFill>
                  <a:srgbClr val="CE9178"/>
                </a:solidFill>
                <a:latin typeface="Consolas" panose="020B0609020204030204" pitchFamily="49" charset="0"/>
              </a:rPr>
              <a:t> 🐳'</a:t>
            </a:r>
            <a:r>
              <a:rPr lang="fr-BE" sz="2200" b="0" dirty="0">
                <a:solidFill>
                  <a:srgbClr val="D4D4D4"/>
                </a:solidFill>
                <a:latin typeface="Consolas" panose="020B0609020204030204" pitchFamily="49" charset="0"/>
              </a:rPr>
              <a:t> }) </a:t>
            </a:r>
          </a:p>
          <a:p>
            <a:r>
              <a:rPr lang="fr-BE" sz="2200" b="0" dirty="0">
                <a:solidFill>
                  <a:srgbClr val="D4D4D4"/>
                </a:solidFill>
                <a:latin typeface="Consolas" panose="020B0609020204030204" pitchFamily="49" charset="0"/>
              </a:rPr>
              <a:t>);</a:t>
            </a:r>
          </a:p>
          <a:p>
            <a:br>
              <a:rPr lang="fr-BE" sz="2200" b="0" dirty="0">
                <a:solidFill>
                  <a:srgbClr val="D4D4D4"/>
                </a:solidFill>
                <a:latin typeface="Consolas" panose="020B0609020204030204" pitchFamily="49" charset="0"/>
              </a:rPr>
            </a:br>
            <a:r>
              <a:rPr lang="fr-BE" sz="2200" b="0" dirty="0" err="1">
                <a:solidFill>
                  <a:srgbClr val="569CD6"/>
                </a:solidFill>
                <a:latin typeface="Consolas" panose="020B0609020204030204" pitchFamily="49" charset="0"/>
              </a:rPr>
              <a:t>const</a:t>
            </a:r>
            <a:r>
              <a:rPr lang="fr-BE" sz="2200" b="0" dirty="0">
                <a:solidFill>
                  <a:srgbClr val="D4D4D4"/>
                </a:solidFill>
                <a:latin typeface="Consolas" panose="020B0609020204030204" pitchFamily="49" charset="0"/>
              </a:rPr>
              <a:t> </a:t>
            </a:r>
            <a:r>
              <a:rPr lang="fr-BE" sz="2200" b="0" dirty="0">
                <a:solidFill>
                  <a:srgbClr val="4FC1FF"/>
                </a:solidFill>
                <a:latin typeface="Consolas" panose="020B0609020204030204" pitchFamily="49" charset="0"/>
              </a:rPr>
              <a:t>port</a:t>
            </a:r>
            <a:r>
              <a:rPr lang="fr-BE" sz="2200" b="0" dirty="0">
                <a:solidFill>
                  <a:srgbClr val="D4D4D4"/>
                </a:solidFill>
                <a:latin typeface="Consolas" panose="020B0609020204030204" pitchFamily="49" charset="0"/>
              </a:rPr>
              <a:t> = </a:t>
            </a:r>
            <a:r>
              <a:rPr lang="fr-BE" sz="2200" b="0" dirty="0" err="1">
                <a:solidFill>
                  <a:srgbClr val="9CDCFE"/>
                </a:solidFill>
                <a:latin typeface="Consolas" panose="020B0609020204030204" pitchFamily="49" charset="0"/>
              </a:rPr>
              <a:t>process</a:t>
            </a:r>
            <a:r>
              <a:rPr lang="fr-BE" sz="2200" b="0" dirty="0" err="1">
                <a:solidFill>
                  <a:srgbClr val="D4D4D4"/>
                </a:solidFill>
                <a:latin typeface="Consolas" panose="020B0609020204030204" pitchFamily="49" charset="0"/>
              </a:rPr>
              <a:t>.</a:t>
            </a:r>
            <a:r>
              <a:rPr lang="fr-BE" sz="2200" b="0" dirty="0" err="1">
                <a:solidFill>
                  <a:srgbClr val="9CDCFE"/>
                </a:solidFill>
                <a:latin typeface="Consolas" panose="020B0609020204030204" pitchFamily="49" charset="0"/>
              </a:rPr>
              <a:t>env</a:t>
            </a:r>
            <a:r>
              <a:rPr lang="fr-BE" sz="2200" b="0" dirty="0" err="1">
                <a:solidFill>
                  <a:srgbClr val="D4D4D4"/>
                </a:solidFill>
                <a:latin typeface="Consolas" panose="020B0609020204030204" pitchFamily="49" charset="0"/>
              </a:rPr>
              <a:t>.</a:t>
            </a:r>
            <a:r>
              <a:rPr lang="fr-BE" sz="2200" b="0" dirty="0" err="1">
                <a:solidFill>
                  <a:srgbClr val="4FC1FF"/>
                </a:solidFill>
                <a:latin typeface="Consolas" panose="020B0609020204030204" pitchFamily="49" charset="0"/>
              </a:rPr>
              <a:t>PORT</a:t>
            </a:r>
            <a:r>
              <a:rPr lang="fr-BE" sz="2200" b="0" dirty="0">
                <a:solidFill>
                  <a:srgbClr val="D4D4D4"/>
                </a:solidFill>
                <a:latin typeface="Consolas" panose="020B0609020204030204" pitchFamily="49" charset="0"/>
              </a:rPr>
              <a:t> || </a:t>
            </a:r>
            <a:r>
              <a:rPr lang="fr-BE" sz="2200" b="0" dirty="0">
                <a:solidFill>
                  <a:srgbClr val="B5CEA8"/>
                </a:solidFill>
                <a:latin typeface="Consolas" panose="020B0609020204030204" pitchFamily="49" charset="0"/>
              </a:rPr>
              <a:t>8080</a:t>
            </a:r>
            <a:r>
              <a:rPr lang="fr-BE" sz="2200" b="0" dirty="0">
                <a:solidFill>
                  <a:srgbClr val="D4D4D4"/>
                </a:solidFill>
                <a:latin typeface="Consolas" panose="020B0609020204030204" pitchFamily="49" charset="0"/>
              </a:rPr>
              <a:t>;</a:t>
            </a:r>
          </a:p>
          <a:p>
            <a:br>
              <a:rPr lang="fr-BE" sz="2200" b="0" dirty="0">
                <a:solidFill>
                  <a:srgbClr val="D4D4D4"/>
                </a:solidFill>
                <a:latin typeface="Consolas" panose="020B0609020204030204" pitchFamily="49" charset="0"/>
              </a:rPr>
            </a:br>
            <a:r>
              <a:rPr lang="fr-BE" sz="2200" b="0" dirty="0" err="1">
                <a:solidFill>
                  <a:srgbClr val="4FC1FF"/>
                </a:solidFill>
                <a:latin typeface="Consolas" panose="020B0609020204030204" pitchFamily="49" charset="0"/>
              </a:rPr>
              <a:t>app</a:t>
            </a:r>
            <a:r>
              <a:rPr lang="fr-BE" sz="2200" b="0" dirty="0" err="1">
                <a:solidFill>
                  <a:srgbClr val="D4D4D4"/>
                </a:solidFill>
                <a:latin typeface="Consolas" panose="020B0609020204030204" pitchFamily="49" charset="0"/>
              </a:rPr>
              <a:t>.</a:t>
            </a:r>
            <a:r>
              <a:rPr lang="fr-BE" sz="2200" b="0" dirty="0" err="1">
                <a:solidFill>
                  <a:srgbClr val="DCDCAA"/>
                </a:solidFill>
                <a:latin typeface="Consolas" panose="020B0609020204030204" pitchFamily="49" charset="0"/>
              </a:rPr>
              <a:t>listen</a:t>
            </a:r>
            <a:r>
              <a:rPr lang="fr-BE" sz="2200" b="0" dirty="0">
                <a:solidFill>
                  <a:srgbClr val="D4D4D4"/>
                </a:solidFill>
                <a:latin typeface="Consolas" panose="020B0609020204030204" pitchFamily="49" charset="0"/>
              </a:rPr>
              <a:t>(</a:t>
            </a:r>
            <a:r>
              <a:rPr lang="fr-BE" sz="2200" b="0" dirty="0">
                <a:solidFill>
                  <a:srgbClr val="4FC1FF"/>
                </a:solidFill>
                <a:latin typeface="Consolas" panose="020B0609020204030204" pitchFamily="49" charset="0"/>
              </a:rPr>
              <a:t>port</a:t>
            </a:r>
            <a:r>
              <a:rPr lang="fr-BE" sz="2200" b="0" dirty="0">
                <a:solidFill>
                  <a:srgbClr val="D4D4D4"/>
                </a:solidFill>
                <a:latin typeface="Consolas" panose="020B0609020204030204" pitchFamily="49" charset="0"/>
              </a:rPr>
              <a:t>, () </a:t>
            </a:r>
            <a:r>
              <a:rPr lang="fr-BE" sz="2200" b="0" dirty="0">
                <a:solidFill>
                  <a:srgbClr val="569CD6"/>
                </a:solidFill>
                <a:latin typeface="Consolas" panose="020B0609020204030204" pitchFamily="49" charset="0"/>
              </a:rPr>
              <a:t>=&gt;</a:t>
            </a:r>
            <a:endParaRPr lang="fr-BE" sz="2200" dirty="0">
              <a:solidFill>
                <a:srgbClr val="D4D4D4"/>
              </a:solidFill>
              <a:latin typeface="Consolas" panose="020B0609020204030204" pitchFamily="49" charset="0"/>
            </a:endParaRPr>
          </a:p>
          <a:p>
            <a:r>
              <a:rPr lang="fr-BE" sz="2200" b="0" dirty="0">
                <a:solidFill>
                  <a:srgbClr val="D4D4D4"/>
                </a:solidFill>
                <a:latin typeface="Consolas" panose="020B0609020204030204" pitchFamily="49" charset="0"/>
              </a:rPr>
              <a:t>	</a:t>
            </a:r>
            <a:r>
              <a:rPr lang="fr-BE" sz="2200" b="0" dirty="0">
                <a:solidFill>
                  <a:srgbClr val="9CDCFE"/>
                </a:solidFill>
                <a:latin typeface="Consolas" panose="020B0609020204030204" pitchFamily="49" charset="0"/>
              </a:rPr>
              <a:t>console</a:t>
            </a:r>
            <a:r>
              <a:rPr lang="fr-BE" sz="2200" b="0" dirty="0">
                <a:solidFill>
                  <a:srgbClr val="D4D4D4"/>
                </a:solidFill>
                <a:latin typeface="Consolas" panose="020B0609020204030204" pitchFamily="49" charset="0"/>
              </a:rPr>
              <a:t>.</a:t>
            </a:r>
            <a:r>
              <a:rPr lang="fr-BE" sz="2200" b="0" dirty="0">
                <a:solidFill>
                  <a:srgbClr val="DCDCAA"/>
                </a:solidFill>
                <a:latin typeface="Consolas" panose="020B0609020204030204" pitchFamily="49" charset="0"/>
              </a:rPr>
              <a:t>log</a:t>
            </a:r>
            <a:r>
              <a:rPr lang="fr-BE" sz="2200" b="0" dirty="0">
                <a:solidFill>
                  <a:srgbClr val="D4D4D4"/>
                </a:solidFill>
                <a:latin typeface="Consolas" panose="020B0609020204030204" pitchFamily="49" charset="0"/>
              </a:rPr>
              <a:t>(</a:t>
            </a:r>
            <a:r>
              <a:rPr lang="fr-BE" sz="2200" b="0" dirty="0">
                <a:solidFill>
                  <a:srgbClr val="CE9178"/>
                </a:solidFill>
                <a:latin typeface="Consolas" panose="020B0609020204030204" pitchFamily="49" charset="0"/>
              </a:rPr>
              <a:t>`app </a:t>
            </a:r>
            <a:r>
              <a:rPr lang="fr-BE" sz="2200" b="0" dirty="0" err="1">
                <a:solidFill>
                  <a:srgbClr val="CE9178"/>
                </a:solidFill>
                <a:latin typeface="Consolas" panose="020B0609020204030204" pitchFamily="49" charset="0"/>
              </a:rPr>
              <a:t>listening</a:t>
            </a:r>
            <a:r>
              <a:rPr lang="fr-BE" sz="2200" b="0" dirty="0">
                <a:solidFill>
                  <a:srgbClr val="CE9178"/>
                </a:solidFill>
                <a:latin typeface="Consolas" panose="020B0609020204030204" pitchFamily="49" charset="0"/>
              </a:rPr>
              <a:t> on 	http://localhost:</a:t>
            </a:r>
            <a:r>
              <a:rPr lang="fr-BE" sz="2200" b="0" dirty="0">
                <a:solidFill>
                  <a:srgbClr val="569CD6"/>
                </a:solidFill>
                <a:latin typeface="Consolas" panose="020B0609020204030204" pitchFamily="49" charset="0"/>
              </a:rPr>
              <a:t>${</a:t>
            </a:r>
            <a:r>
              <a:rPr lang="fr-BE" sz="2200" b="0" dirty="0">
                <a:solidFill>
                  <a:srgbClr val="4FC1FF"/>
                </a:solidFill>
                <a:latin typeface="Consolas" panose="020B0609020204030204" pitchFamily="49" charset="0"/>
              </a:rPr>
              <a:t>port</a:t>
            </a:r>
            <a:r>
              <a:rPr lang="fr-BE" sz="2200" b="0" dirty="0">
                <a:solidFill>
                  <a:srgbClr val="569CD6"/>
                </a:solidFill>
                <a:latin typeface="Consolas" panose="020B0609020204030204" pitchFamily="49" charset="0"/>
              </a:rPr>
              <a:t>}</a:t>
            </a:r>
            <a:r>
              <a:rPr lang="fr-BE" sz="2200" b="0" dirty="0">
                <a:solidFill>
                  <a:srgbClr val="CE9178"/>
                </a:solidFill>
                <a:latin typeface="Consolas" panose="020B0609020204030204" pitchFamily="49" charset="0"/>
              </a:rPr>
              <a:t>`</a:t>
            </a:r>
            <a:r>
              <a:rPr lang="fr-BE" sz="2200" b="0" dirty="0">
                <a:solidFill>
                  <a:srgbClr val="D4D4D4"/>
                </a:solidFill>
                <a:latin typeface="Consolas" panose="020B0609020204030204" pitchFamily="49" charset="0"/>
              </a:rPr>
              <a:t>) );</a:t>
            </a: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A simple web app</a:t>
            </a:r>
          </a:p>
        </p:txBody>
      </p:sp>
      <p:grpSp>
        <p:nvGrpSpPr>
          <p:cNvPr id="113" name="Group 112">
            <a:extLst>
              <a:ext uri="{FF2B5EF4-FFF2-40B4-BE49-F238E27FC236}">
                <a16:creationId xmlns:a16="http://schemas.microsoft.com/office/drawing/2014/main" id="{06BEE510-0A9A-4DA5-8FA0-54FEF27BB46F}"/>
              </a:ext>
            </a:extLst>
          </p:cNvPr>
          <p:cNvGrpSpPr>
            <a:grpSpLocks noChangeAspect="1"/>
          </p:cNvGrpSpPr>
          <p:nvPr/>
        </p:nvGrpSpPr>
        <p:grpSpPr>
          <a:xfrm>
            <a:off x="676709" y="2147694"/>
            <a:ext cx="1708979" cy="1596097"/>
            <a:chOff x="334964" y="2147688"/>
            <a:chExt cx="1708977" cy="1596093"/>
          </a:xfrm>
        </p:grpSpPr>
        <p:cxnSp>
          <p:nvCxnSpPr>
            <p:cNvPr id="35" name="Straight Connector 34">
              <a:extLst>
                <a:ext uri="{FF2B5EF4-FFF2-40B4-BE49-F238E27FC236}">
                  <a16:creationId xmlns:a16="http://schemas.microsoft.com/office/drawing/2014/main" id="{638D1FF8-13A3-4FA0-A787-B614360E092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BA4C92-7CA7-41BE-AEA4-F4353A0B0A39}"/>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23" name="Straight Connector 22">
              <a:extLst>
                <a:ext uri="{FF2B5EF4-FFF2-40B4-BE49-F238E27FC236}">
                  <a16:creationId xmlns:a16="http://schemas.microsoft.com/office/drawing/2014/main" id="{73AF3CFB-0AC7-475E-B3C0-432205BC674A}"/>
                </a:ext>
              </a:extLst>
            </p:cNvPr>
            <p:cNvCxnSpPr>
              <a:cxnSpLocks/>
            </p:cNvCxnSpPr>
            <p:nvPr/>
          </p:nvCxnSpPr>
          <p:spPr>
            <a:xfrm>
              <a:off x="435486" y="2274321"/>
              <a:ext cx="0" cy="1333245"/>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857A16-B0AA-4F30-9410-044551CBAA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964" y="2154431"/>
              <a:ext cx="227969" cy="227968"/>
            </a:xfrm>
            <a:prstGeom prst="rect">
              <a:avLst/>
            </a:prstGeom>
          </p:spPr>
        </p:pic>
        <p:cxnSp>
          <p:nvCxnSpPr>
            <p:cNvPr id="28" name="Straight Connector 27">
              <a:extLst>
                <a:ext uri="{FF2B5EF4-FFF2-40B4-BE49-F238E27FC236}">
                  <a16:creationId xmlns:a16="http://schemas.microsoft.com/office/drawing/2014/main" id="{60C6CEDF-126D-48CC-8C47-7910F55FF3D4}"/>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7C43A53B-765B-4CE2-A9DF-FB1864D00A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493650"/>
              <a:ext cx="227969" cy="227968"/>
            </a:xfrm>
            <a:prstGeom prst="rect">
              <a:avLst/>
            </a:prstGeom>
          </p:spPr>
        </p:pic>
        <p:sp>
          <p:nvSpPr>
            <p:cNvPr id="29" name="TextBox 28">
              <a:extLst>
                <a:ext uri="{FF2B5EF4-FFF2-40B4-BE49-F238E27FC236}">
                  <a16:creationId xmlns:a16="http://schemas.microsoft.com/office/drawing/2014/main" id="{0D7B1C49-0955-4B0B-90EC-A951B2EEA443}"/>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32" name="Straight Connector 31">
              <a:extLst>
                <a:ext uri="{FF2B5EF4-FFF2-40B4-BE49-F238E27FC236}">
                  <a16:creationId xmlns:a16="http://schemas.microsoft.com/office/drawing/2014/main" id="{D6282350-D736-4BD3-BE8B-45141840604C}"/>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65C1624-A889-4A00-B53E-0CEC53CC9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829497"/>
              <a:ext cx="227969" cy="227968"/>
            </a:xfrm>
            <a:prstGeom prst="rect">
              <a:avLst/>
            </a:prstGeom>
          </p:spPr>
        </p:pic>
        <p:sp>
          <p:nvSpPr>
            <p:cNvPr id="34" name="TextBox 33">
              <a:extLst>
                <a:ext uri="{FF2B5EF4-FFF2-40B4-BE49-F238E27FC236}">
                  <a16:creationId xmlns:a16="http://schemas.microsoft.com/office/drawing/2014/main" id="{808C7F6C-97D7-4651-9A88-FAF22FEF58EF}"/>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6" name="Straight Connector 35">
              <a:extLst>
                <a:ext uri="{FF2B5EF4-FFF2-40B4-BE49-F238E27FC236}">
                  <a16:creationId xmlns:a16="http://schemas.microsoft.com/office/drawing/2014/main" id="{7A54AC21-9E1A-4EEA-BFB8-EC3C3B22BB24}"/>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93A0D769-171F-4281-A0C7-E3A9C4F9AF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513" y="3155635"/>
              <a:ext cx="228874" cy="228874"/>
            </a:xfrm>
            <a:prstGeom prst="rect">
              <a:avLst/>
            </a:prstGeom>
          </p:spPr>
        </p:pic>
        <p:sp>
          <p:nvSpPr>
            <p:cNvPr id="37" name="TextBox 36">
              <a:extLst>
                <a:ext uri="{FF2B5EF4-FFF2-40B4-BE49-F238E27FC236}">
                  <a16:creationId xmlns:a16="http://schemas.microsoft.com/office/drawing/2014/main" id="{3A437DFC-09E2-46B1-B1C5-1D8677F4398B}"/>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38" name="Straight Connector 37">
              <a:extLst>
                <a:ext uri="{FF2B5EF4-FFF2-40B4-BE49-F238E27FC236}">
                  <a16:creationId xmlns:a16="http://schemas.microsoft.com/office/drawing/2014/main" id="{E92132FB-2C67-4AFA-96E4-F0F639A81EFE}"/>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4C88167-4519-4972-A7CF-3C9533CB1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906" y="3498540"/>
              <a:ext cx="228874" cy="228874"/>
            </a:xfrm>
            <a:prstGeom prst="rect">
              <a:avLst/>
            </a:prstGeom>
          </p:spPr>
        </p:pic>
        <p:sp>
          <p:nvSpPr>
            <p:cNvPr id="43" name="TextBox 42">
              <a:extLst>
                <a:ext uri="{FF2B5EF4-FFF2-40B4-BE49-F238E27FC236}">
                  <a16:creationId xmlns:a16="http://schemas.microsoft.com/office/drawing/2014/main" id="{74F6080A-B24C-4B9C-8E21-D257EE5BD2AD}"/>
                </a:ext>
              </a:extLst>
            </p:cNvPr>
            <p:cNvSpPr txBox="1"/>
            <p:nvPr/>
          </p:nvSpPr>
          <p:spPr>
            <a:xfrm>
              <a:off x="724444" y="3482172"/>
              <a:ext cx="1301854"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96" name="TextBox 95">
              <a:extLst>
                <a:ext uri="{FF2B5EF4-FFF2-40B4-BE49-F238E27FC236}">
                  <a16:creationId xmlns:a16="http://schemas.microsoft.com/office/drawing/2014/main" id="{4CFBD784-F133-4F72-9315-0841536406B0}"/>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15562812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5097732" y="1516618"/>
            <a:ext cx="3049479" cy="4247317"/>
          </a:xfrm>
          <a:prstGeom prst="rect">
            <a:avLst/>
          </a:prstGeom>
          <a:noFill/>
        </p:spPr>
        <p:txBody>
          <a:bodyPr wrap="square">
            <a:spAutoFit/>
          </a:bodyPr>
          <a:lstStyle/>
          <a:p>
            <a:r>
              <a:rPr lang="fr-BE" b="0" dirty="0">
                <a:solidFill>
                  <a:srgbClr val="6A9955"/>
                </a:solidFill>
                <a:latin typeface="Consolas" panose="020B0609020204030204" pitchFamily="49" charset="0"/>
              </a:rPr>
              <a:t># </a:t>
            </a:r>
            <a:r>
              <a:rPr lang="fr-BE" b="0" dirty="0">
                <a:solidFill>
                  <a:srgbClr val="9CDCFE"/>
                </a:solidFill>
                <a:latin typeface="Consolas" panose="020B0609020204030204" pitchFamily="49" charset="0"/>
              </a:rPr>
              <a:t>escape</a:t>
            </a:r>
            <a:r>
              <a:rPr lang="fr-BE" b="0" dirty="0">
                <a:solidFill>
                  <a:srgbClr val="D4D4D4"/>
                </a:solidFill>
                <a:latin typeface="Consolas" panose="020B0609020204030204" pitchFamily="49" charset="0"/>
              </a:rPr>
              <a:t>=</a:t>
            </a:r>
            <a:r>
              <a:rPr lang="fr-BE" b="0" dirty="0">
                <a:solidFill>
                  <a:srgbClr val="9CDCFE"/>
                </a:solidFill>
                <a:latin typeface="Consolas" panose="020B0609020204030204" pitchFamily="49" charset="0"/>
              </a:rPr>
              <a:t>`</a:t>
            </a:r>
            <a:endParaRPr lang="fr-BE" b="0" dirty="0">
              <a:solidFill>
                <a:srgbClr val="D4D4D4"/>
              </a:solidFill>
              <a:latin typeface="Consolas" panose="020B0609020204030204" pitchFamily="49" charset="0"/>
            </a:endParaRPr>
          </a:p>
          <a:p>
            <a:r>
              <a:rPr lang="fr-BE" b="0" dirty="0">
                <a:solidFill>
                  <a:srgbClr val="C586C0"/>
                </a:solidFill>
                <a:latin typeface="Consolas" panose="020B0609020204030204" pitchFamily="49" charset="0"/>
              </a:rPr>
              <a:t>FROM</a:t>
            </a:r>
            <a:r>
              <a:rPr lang="fr-BE" b="0" dirty="0">
                <a:solidFill>
                  <a:srgbClr val="D4D4D4"/>
                </a:solidFill>
                <a:latin typeface="Consolas" panose="020B0609020204030204" pitchFamily="49" charset="0"/>
              </a:rPr>
              <a:t> </a:t>
            </a:r>
            <a:r>
              <a:rPr lang="fr-BE" b="0" dirty="0">
                <a:solidFill>
                  <a:srgbClr val="4EC9B0"/>
                </a:solidFill>
                <a:latin typeface="Consolas" panose="020B0609020204030204" pitchFamily="49" charset="0"/>
              </a:rPr>
              <a:t>node</a:t>
            </a:r>
            <a:r>
              <a:rPr lang="fr-BE" b="0" dirty="0">
                <a:solidFill>
                  <a:srgbClr val="D4D4D4"/>
                </a:solidFill>
                <a:latin typeface="Consolas" panose="020B0609020204030204" pitchFamily="49" charset="0"/>
              </a:rPr>
              <a:t>:</a:t>
            </a:r>
            <a:r>
              <a:rPr lang="fr-BE" b="0" dirty="0">
                <a:solidFill>
                  <a:srgbClr val="9CDCFE"/>
                </a:solidFill>
                <a:latin typeface="Consolas" panose="020B0609020204030204" pitchFamily="49" charset="0"/>
              </a:rPr>
              <a:t>12</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WORKDIR</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/app</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COPY</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package*.</a:t>
            </a:r>
            <a:r>
              <a:rPr lang="fr-BE" b="0" dirty="0" err="1">
                <a:solidFill>
                  <a:srgbClr val="9CDCFE"/>
                </a:solidFill>
                <a:latin typeface="Consolas" panose="020B0609020204030204" pitchFamily="49" charset="0"/>
              </a:rPr>
              <a:t>json</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RUN</a:t>
            </a:r>
            <a:r>
              <a:rPr lang="fr-BE" b="0" dirty="0">
                <a:solidFill>
                  <a:srgbClr val="D4D4D4"/>
                </a:solidFill>
                <a:latin typeface="Consolas" panose="020B0609020204030204" pitchFamily="49" charset="0"/>
              </a:rPr>
              <a:t> </a:t>
            </a:r>
            <a:r>
              <a:rPr lang="fr-BE" b="0" dirty="0" err="1">
                <a:solidFill>
                  <a:srgbClr val="9CDCFE"/>
                </a:solidFill>
                <a:latin typeface="Consolas" panose="020B0609020204030204" pitchFamily="49" charset="0"/>
              </a:rPr>
              <a:t>npm</a:t>
            </a:r>
            <a:r>
              <a:rPr lang="fr-BE" b="0" dirty="0">
                <a:solidFill>
                  <a:srgbClr val="D4D4D4"/>
                </a:solidFill>
                <a:latin typeface="Consolas" panose="020B0609020204030204" pitchFamily="49" charset="0"/>
              </a:rPr>
              <a:t> </a:t>
            </a:r>
            <a:r>
              <a:rPr lang="fr-BE" b="0" dirty="0" err="1">
                <a:solidFill>
                  <a:srgbClr val="9CDCFE"/>
                </a:solidFill>
                <a:latin typeface="Consolas" panose="020B0609020204030204" pitchFamily="49" charset="0"/>
              </a:rPr>
              <a:t>install</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COPY</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ENV</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PORT</a:t>
            </a:r>
            <a:r>
              <a:rPr lang="fr-BE" b="0" dirty="0">
                <a:solidFill>
                  <a:srgbClr val="D4D4D4"/>
                </a:solidFill>
                <a:latin typeface="Consolas" panose="020B0609020204030204" pitchFamily="49" charset="0"/>
              </a:rPr>
              <a:t>=</a:t>
            </a:r>
            <a:r>
              <a:rPr lang="fr-BE" b="0" dirty="0">
                <a:solidFill>
                  <a:srgbClr val="9CDCFE"/>
                </a:solidFill>
                <a:latin typeface="Consolas" panose="020B0609020204030204" pitchFamily="49" charset="0"/>
              </a:rPr>
              <a:t>8080</a:t>
            </a:r>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EXPOSE</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8080</a:t>
            </a:r>
            <a:endParaRPr lang="fr-BE" b="0" dirty="0">
              <a:solidFill>
                <a:srgbClr val="D4D4D4"/>
              </a:solidFill>
              <a:latin typeface="Consolas" panose="020B0609020204030204" pitchFamily="49" charset="0"/>
            </a:endParaRPr>
          </a:p>
          <a:p>
            <a:br>
              <a:rPr lang="fr-BE" b="0" dirty="0">
                <a:solidFill>
                  <a:srgbClr val="D4D4D4"/>
                </a:solidFill>
                <a:latin typeface="Consolas" panose="020B0609020204030204" pitchFamily="49" charset="0"/>
              </a:rPr>
            </a:br>
            <a:r>
              <a:rPr lang="fr-BE" b="0" dirty="0">
                <a:solidFill>
                  <a:srgbClr val="C586C0"/>
                </a:solidFill>
                <a:latin typeface="Consolas" panose="020B0609020204030204" pitchFamily="49" charset="0"/>
              </a:rPr>
              <a:t>CMD</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t>
            </a:r>
            <a:r>
              <a:rPr lang="fr-BE" b="0" dirty="0">
                <a:solidFill>
                  <a:srgbClr val="D4D4D4"/>
                </a:solidFill>
                <a:latin typeface="Consolas" panose="020B0609020204030204" pitchFamily="49" charset="0"/>
              </a:rPr>
              <a:t> </a:t>
            </a:r>
            <a:r>
              <a:rPr lang="fr-BE" b="0" dirty="0">
                <a:solidFill>
                  <a:srgbClr val="CE9178"/>
                </a:solidFill>
                <a:latin typeface="Consolas" panose="020B0609020204030204" pitchFamily="49" charset="0"/>
              </a:rPr>
              <a:t>"</a:t>
            </a:r>
            <a:r>
              <a:rPr lang="fr-BE" b="0" dirty="0" err="1">
                <a:solidFill>
                  <a:srgbClr val="CE9178"/>
                </a:solidFill>
                <a:latin typeface="Consolas" panose="020B0609020204030204" pitchFamily="49" charset="0"/>
              </a:rPr>
              <a:t>npm</a:t>
            </a:r>
            <a:r>
              <a:rPr lang="fr-BE" b="0" dirty="0">
                <a:solidFill>
                  <a:srgbClr val="CE9178"/>
                </a:solidFill>
                <a:latin typeface="Consolas" panose="020B0609020204030204" pitchFamily="49" charset="0"/>
              </a:rPr>
              <a:t>"</a:t>
            </a:r>
            <a:r>
              <a:rPr lang="fr-BE" b="0" dirty="0">
                <a:solidFill>
                  <a:srgbClr val="9CDCFE"/>
                </a:solidFill>
                <a:latin typeface="Consolas" panose="020B0609020204030204" pitchFamily="49" charset="0"/>
              </a:rPr>
              <a:t>,</a:t>
            </a:r>
            <a:r>
              <a:rPr lang="fr-BE" b="0" dirty="0">
                <a:solidFill>
                  <a:srgbClr val="D4D4D4"/>
                </a:solidFill>
                <a:latin typeface="Consolas" panose="020B0609020204030204" pitchFamily="49" charset="0"/>
              </a:rPr>
              <a:t> </a:t>
            </a:r>
            <a:r>
              <a:rPr lang="fr-BE" b="0" dirty="0">
                <a:solidFill>
                  <a:srgbClr val="CE9178"/>
                </a:solidFill>
                <a:latin typeface="Consolas" panose="020B0609020204030204" pitchFamily="49" charset="0"/>
              </a:rPr>
              <a:t>"start"</a:t>
            </a:r>
            <a:r>
              <a:rPr lang="fr-BE" b="0" dirty="0">
                <a:solidFill>
                  <a:srgbClr val="D4D4D4"/>
                </a:solidFill>
                <a:latin typeface="Consolas" panose="020B0609020204030204" pitchFamily="49" charset="0"/>
              </a:rPr>
              <a:t> </a:t>
            </a:r>
            <a:r>
              <a:rPr lang="fr-BE" b="0" dirty="0">
                <a:solidFill>
                  <a:srgbClr val="9CDCFE"/>
                </a:solidFill>
                <a:latin typeface="Consolas" panose="020B0609020204030204" pitchFamily="49" charset="0"/>
              </a:rPr>
              <a:t>]</a:t>
            </a:r>
            <a:endParaRPr lang="fr-BE" b="0" dirty="0">
              <a:solidFill>
                <a:srgbClr val="D4D4D4"/>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A simple </a:t>
            </a:r>
            <a:r>
              <a:rPr lang="fr-BE" sz="2400" dirty="0" err="1">
                <a:solidFill>
                  <a:schemeClr val="tx1"/>
                </a:solidFill>
                <a:latin typeface="Montserrat Black" panose="00000A00000000000000" pitchFamily="2" charset="0"/>
              </a:rPr>
              <a:t>Dockerfile</a:t>
            </a:r>
            <a:endParaRPr lang="fr-BE" sz="2400" dirty="0">
              <a:solidFill>
                <a:schemeClr val="tx1"/>
              </a:solidFill>
              <a:latin typeface="Montserrat Black" panose="00000A00000000000000" pitchFamily="2" charset="0"/>
            </a:endParaRPr>
          </a:p>
        </p:txBody>
      </p:sp>
      <p:grpSp>
        <p:nvGrpSpPr>
          <p:cNvPr id="6" name="Group 5">
            <a:extLst>
              <a:ext uri="{FF2B5EF4-FFF2-40B4-BE49-F238E27FC236}">
                <a16:creationId xmlns:a16="http://schemas.microsoft.com/office/drawing/2014/main" id="{B81601B7-4FB6-4D52-AE03-9F9435AE4E96}"/>
              </a:ext>
            </a:extLst>
          </p:cNvPr>
          <p:cNvGrpSpPr>
            <a:grpSpLocks noChangeAspect="1"/>
          </p:cNvGrpSpPr>
          <p:nvPr/>
        </p:nvGrpSpPr>
        <p:grpSpPr>
          <a:xfrm>
            <a:off x="676709" y="2147693"/>
            <a:ext cx="2287822" cy="1932852"/>
            <a:chOff x="334964" y="2147688"/>
            <a:chExt cx="2287819" cy="1932848"/>
          </a:xfrm>
        </p:grpSpPr>
        <p:cxnSp>
          <p:nvCxnSpPr>
            <p:cNvPr id="7" name="Straight Connector 6">
              <a:extLst>
                <a:ext uri="{FF2B5EF4-FFF2-40B4-BE49-F238E27FC236}">
                  <a16:creationId xmlns:a16="http://schemas.microsoft.com/office/drawing/2014/main" id="{04A0FCE3-3128-4C4A-82F6-74A1068CE8F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BB98F2-F273-454E-857C-C1C9D70FAE8C}"/>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9" name="Straight Connector 8">
              <a:extLst>
                <a:ext uri="{FF2B5EF4-FFF2-40B4-BE49-F238E27FC236}">
                  <a16:creationId xmlns:a16="http://schemas.microsoft.com/office/drawing/2014/main" id="{2C86BE0C-9D15-4718-BD70-831B73DECBFF}"/>
                </a:ext>
              </a:extLst>
            </p:cNvPr>
            <p:cNvCxnSpPr>
              <a:cxnSpLocks/>
            </p:cNvCxnSpPr>
            <p:nvPr/>
          </p:nvCxnSpPr>
          <p:spPr>
            <a:xfrm>
              <a:off x="435486" y="2274321"/>
              <a:ext cx="0" cy="1666556"/>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AF7F835-245A-48BC-8FE9-E58DE80386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964" y="2154431"/>
              <a:ext cx="227969" cy="227968"/>
            </a:xfrm>
            <a:prstGeom prst="rect">
              <a:avLst/>
            </a:prstGeom>
          </p:spPr>
        </p:pic>
        <p:cxnSp>
          <p:nvCxnSpPr>
            <p:cNvPr id="11" name="Straight Connector 10">
              <a:extLst>
                <a:ext uri="{FF2B5EF4-FFF2-40B4-BE49-F238E27FC236}">
                  <a16:creationId xmlns:a16="http://schemas.microsoft.com/office/drawing/2014/main" id="{6B18E0A0-C2A9-410E-9DF7-2BFAF6696B4B}"/>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7A5D061-3059-4769-8A05-FA4BCD815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493650"/>
              <a:ext cx="227969" cy="227968"/>
            </a:xfrm>
            <a:prstGeom prst="rect">
              <a:avLst/>
            </a:prstGeom>
          </p:spPr>
        </p:pic>
        <p:sp>
          <p:nvSpPr>
            <p:cNvPr id="13" name="TextBox 12">
              <a:extLst>
                <a:ext uri="{FF2B5EF4-FFF2-40B4-BE49-F238E27FC236}">
                  <a16:creationId xmlns:a16="http://schemas.microsoft.com/office/drawing/2014/main" id="{4ED57D9F-F914-4D5D-B8D8-1C172A6E043A}"/>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4" name="Straight Connector 13">
              <a:extLst>
                <a:ext uri="{FF2B5EF4-FFF2-40B4-BE49-F238E27FC236}">
                  <a16:creationId xmlns:a16="http://schemas.microsoft.com/office/drawing/2014/main" id="{CC1BCD5F-922F-4C75-AFBB-C05F66D119D4}"/>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43F5A123-771F-46B9-B2D1-13B7B22602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829497"/>
              <a:ext cx="227969" cy="227968"/>
            </a:xfrm>
            <a:prstGeom prst="rect">
              <a:avLst/>
            </a:prstGeom>
          </p:spPr>
        </p:pic>
        <p:sp>
          <p:nvSpPr>
            <p:cNvPr id="16" name="TextBox 15">
              <a:extLst>
                <a:ext uri="{FF2B5EF4-FFF2-40B4-BE49-F238E27FC236}">
                  <a16:creationId xmlns:a16="http://schemas.microsoft.com/office/drawing/2014/main" id="{84607B9F-C19B-4475-9F6E-5E2D18133C75}"/>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17" name="Straight Connector 16">
              <a:extLst>
                <a:ext uri="{FF2B5EF4-FFF2-40B4-BE49-F238E27FC236}">
                  <a16:creationId xmlns:a16="http://schemas.microsoft.com/office/drawing/2014/main" id="{BB6A8606-C589-445C-8FF3-9C263BFB63AF}"/>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1A45C2A-7E53-4AB0-B2EC-4705ABDA9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513" y="3155635"/>
              <a:ext cx="228874" cy="228874"/>
            </a:xfrm>
            <a:prstGeom prst="rect">
              <a:avLst/>
            </a:prstGeom>
          </p:spPr>
        </p:pic>
        <p:sp>
          <p:nvSpPr>
            <p:cNvPr id="19" name="TextBox 18">
              <a:extLst>
                <a:ext uri="{FF2B5EF4-FFF2-40B4-BE49-F238E27FC236}">
                  <a16:creationId xmlns:a16="http://schemas.microsoft.com/office/drawing/2014/main" id="{3D2A167C-102E-4E65-A7A0-4126356EE9F3}"/>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20" name="Straight Connector 19">
              <a:extLst>
                <a:ext uri="{FF2B5EF4-FFF2-40B4-BE49-F238E27FC236}">
                  <a16:creationId xmlns:a16="http://schemas.microsoft.com/office/drawing/2014/main" id="{9B7AA7AE-A0DA-4D0A-86D1-B0FF3E1E0E9D}"/>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28FDDB9E-E0DB-4239-8D06-2C44FF8E20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906" y="3498540"/>
              <a:ext cx="228874" cy="228874"/>
            </a:xfrm>
            <a:prstGeom prst="rect">
              <a:avLst/>
            </a:prstGeom>
          </p:spPr>
        </p:pic>
        <p:sp>
          <p:nvSpPr>
            <p:cNvPr id="22" name="TextBox 21">
              <a:extLst>
                <a:ext uri="{FF2B5EF4-FFF2-40B4-BE49-F238E27FC236}">
                  <a16:creationId xmlns:a16="http://schemas.microsoft.com/office/drawing/2014/main" id="{1B4D673E-7465-4E56-89A0-19E505ACC284}"/>
                </a:ext>
              </a:extLst>
            </p:cNvPr>
            <p:cNvSpPr txBox="1"/>
            <p:nvPr/>
          </p:nvSpPr>
          <p:spPr>
            <a:xfrm>
              <a:off x="724444" y="3482172"/>
              <a:ext cx="1301854"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23" name="Straight Connector 22">
              <a:extLst>
                <a:ext uri="{FF2B5EF4-FFF2-40B4-BE49-F238E27FC236}">
                  <a16:creationId xmlns:a16="http://schemas.microsoft.com/office/drawing/2014/main" id="{F91D786C-FBB8-4E83-8476-CB80F8134685}"/>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D10121BA-F4E8-4F58-A2B4-CACF11618F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0906" y="3826441"/>
              <a:ext cx="228874" cy="228874"/>
            </a:xfrm>
            <a:prstGeom prst="rect">
              <a:avLst/>
            </a:prstGeom>
          </p:spPr>
        </p:pic>
        <p:sp>
          <p:nvSpPr>
            <p:cNvPr id="25" name="TextBox 24">
              <a:extLst>
                <a:ext uri="{FF2B5EF4-FFF2-40B4-BE49-F238E27FC236}">
                  <a16:creationId xmlns:a16="http://schemas.microsoft.com/office/drawing/2014/main" id="{6A1FF1E9-1EF6-498A-A9C1-EAB87E6E2A42}"/>
                </a:ext>
              </a:extLst>
            </p:cNvPr>
            <p:cNvSpPr txBox="1"/>
            <p:nvPr/>
          </p:nvSpPr>
          <p:spPr>
            <a:xfrm>
              <a:off x="724444" y="3818927"/>
              <a:ext cx="1898339"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32" name="TextBox 31">
              <a:extLst>
                <a:ext uri="{FF2B5EF4-FFF2-40B4-BE49-F238E27FC236}">
                  <a16:creationId xmlns:a16="http://schemas.microsoft.com/office/drawing/2014/main" id="{1657AB1B-D9C9-4EC9-ABC3-FF7503B6C385}"/>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
        <p:nvSpPr>
          <p:cNvPr id="38" name="Rectangle: Rounded Corners 37">
            <a:extLst>
              <a:ext uri="{FF2B5EF4-FFF2-40B4-BE49-F238E27FC236}">
                <a16:creationId xmlns:a16="http://schemas.microsoft.com/office/drawing/2014/main" id="{83E72D6F-F21E-4038-E304-AA2DA54A246A}"/>
              </a:ext>
            </a:extLst>
          </p:cNvPr>
          <p:cNvSpPr/>
          <p:nvPr/>
        </p:nvSpPr>
        <p:spPr>
          <a:xfrm>
            <a:off x="8758002" y="1516618"/>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a base image</a:t>
            </a:r>
          </a:p>
        </p:txBody>
      </p:sp>
      <p:sp>
        <p:nvSpPr>
          <p:cNvPr id="39" name="Rectangle: Rounded Corners 38">
            <a:extLst>
              <a:ext uri="{FF2B5EF4-FFF2-40B4-BE49-F238E27FC236}">
                <a16:creationId xmlns:a16="http://schemas.microsoft.com/office/drawing/2014/main" id="{DFEF0EBB-16BD-52B8-4385-B03CF8BA00B2}"/>
              </a:ext>
            </a:extLst>
          </p:cNvPr>
          <p:cNvSpPr/>
          <p:nvPr/>
        </p:nvSpPr>
        <p:spPr>
          <a:xfrm>
            <a:off x="8758003" y="3397649"/>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solidFill>
                  <a:schemeClr val="bg1"/>
                </a:solidFill>
                <a:latin typeface="Montserrat" panose="00000500000000000000" pitchFamily="2" charset="0"/>
              </a:rPr>
              <a:t>Do </a:t>
            </a:r>
            <a:r>
              <a:rPr lang="fr-BE" sz="1400" dirty="0" err="1">
                <a:solidFill>
                  <a:schemeClr val="bg1"/>
                </a:solidFill>
                <a:latin typeface="Montserrat" panose="00000500000000000000" pitchFamily="2" charset="0"/>
              </a:rPr>
              <a:t>stuff</a:t>
            </a:r>
            <a:endParaRPr lang="fr-BE" sz="1400" dirty="0">
              <a:solidFill>
                <a:schemeClr val="bg1"/>
              </a:solidFill>
              <a:latin typeface="Montserrat" panose="00000500000000000000" pitchFamily="2" charset="0"/>
            </a:endParaRPr>
          </a:p>
        </p:txBody>
      </p:sp>
      <p:sp>
        <p:nvSpPr>
          <p:cNvPr id="40" name="Rectangle: Rounded Corners 39">
            <a:extLst>
              <a:ext uri="{FF2B5EF4-FFF2-40B4-BE49-F238E27FC236}">
                <a16:creationId xmlns:a16="http://schemas.microsoft.com/office/drawing/2014/main" id="{FAE48DA3-8B69-58BC-9E09-F0F8C41D587A}"/>
              </a:ext>
            </a:extLst>
          </p:cNvPr>
          <p:cNvSpPr/>
          <p:nvPr/>
        </p:nvSpPr>
        <p:spPr>
          <a:xfrm>
            <a:off x="8804708" y="5344085"/>
            <a:ext cx="2951407" cy="419850"/>
          </a:xfrm>
          <a:prstGeom prst="roundRect">
            <a:avLst>
              <a:gd name="adj" fmla="val 5275"/>
            </a:avLst>
          </a:prstGeom>
          <a:solidFill>
            <a:srgbClr val="8FA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err="1">
                <a:solidFill>
                  <a:schemeClr val="bg1"/>
                </a:solidFill>
                <a:latin typeface="Montserrat" panose="00000500000000000000" pitchFamily="2" charset="0"/>
              </a:rPr>
              <a:t>Specify</a:t>
            </a:r>
            <a:r>
              <a:rPr lang="fr-BE" sz="1400" dirty="0">
                <a:solidFill>
                  <a:schemeClr val="bg1"/>
                </a:solidFill>
                <a:latin typeface="Montserrat" panose="00000500000000000000" pitchFamily="2" charset="0"/>
              </a:rPr>
              <a:t> the startup command</a:t>
            </a:r>
          </a:p>
        </p:txBody>
      </p:sp>
      <p:sp>
        <p:nvSpPr>
          <p:cNvPr id="2" name="Right Brace 1">
            <a:extLst>
              <a:ext uri="{FF2B5EF4-FFF2-40B4-BE49-F238E27FC236}">
                <a16:creationId xmlns:a16="http://schemas.microsoft.com/office/drawing/2014/main" id="{A54DBDCD-60C8-FDD4-7E50-5311B58CB8F7}"/>
              </a:ext>
            </a:extLst>
          </p:cNvPr>
          <p:cNvSpPr/>
          <p:nvPr/>
        </p:nvSpPr>
        <p:spPr>
          <a:xfrm>
            <a:off x="8176189" y="1516618"/>
            <a:ext cx="185492" cy="631075"/>
          </a:xfrm>
          <a:prstGeom prst="rightBrace">
            <a:avLst>
              <a:gd name="adj1" fmla="val 26533"/>
              <a:gd name="adj2" fmla="val 37810"/>
            </a:avLst>
          </a:prstGeom>
          <a:ln w="19050" cap="rnd">
            <a:solidFill>
              <a:srgbClr val="8FAADC"/>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41" name="Right Brace 40">
            <a:extLst>
              <a:ext uri="{FF2B5EF4-FFF2-40B4-BE49-F238E27FC236}">
                <a16:creationId xmlns:a16="http://schemas.microsoft.com/office/drawing/2014/main" id="{66F56BB9-FE34-C871-9854-92F48EA30FC2}"/>
              </a:ext>
            </a:extLst>
          </p:cNvPr>
          <p:cNvSpPr/>
          <p:nvPr/>
        </p:nvSpPr>
        <p:spPr>
          <a:xfrm>
            <a:off x="8218307" y="2382404"/>
            <a:ext cx="185492" cy="2738236"/>
          </a:xfrm>
          <a:prstGeom prst="rightBrace">
            <a:avLst>
              <a:gd name="adj1" fmla="val 26533"/>
              <a:gd name="adj2" fmla="val 44171"/>
            </a:avLst>
          </a:prstGeom>
          <a:ln w="19050" cap="rnd">
            <a:solidFill>
              <a:srgbClr val="8FAADC"/>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42" name="Right Brace 41">
            <a:extLst>
              <a:ext uri="{FF2B5EF4-FFF2-40B4-BE49-F238E27FC236}">
                <a16:creationId xmlns:a16="http://schemas.microsoft.com/office/drawing/2014/main" id="{CDF44188-B900-1AF9-34EF-8A430DF05DDC}"/>
              </a:ext>
            </a:extLst>
          </p:cNvPr>
          <p:cNvSpPr/>
          <p:nvPr/>
        </p:nvSpPr>
        <p:spPr>
          <a:xfrm>
            <a:off x="8218306" y="5341382"/>
            <a:ext cx="185493" cy="417169"/>
          </a:xfrm>
          <a:prstGeom prst="rightBrace">
            <a:avLst>
              <a:gd name="adj1" fmla="val 26533"/>
              <a:gd name="adj2" fmla="val 37810"/>
            </a:avLst>
          </a:prstGeom>
          <a:ln w="19050" cap="rnd">
            <a:solidFill>
              <a:srgbClr val="8FAADC"/>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328170789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3440113" y="1480394"/>
            <a:ext cx="7496175" cy="5078313"/>
          </a:xfrm>
          <a:prstGeom prst="rect">
            <a:avLst/>
          </a:prstGeom>
          <a:noFill/>
        </p:spPr>
        <p:txBody>
          <a:bodyPr wrap="square">
            <a:spAutoFit/>
          </a:bodyPr>
          <a:lstStyle/>
          <a:p>
            <a:r>
              <a:rPr lang="en-US" b="0" dirty="0">
                <a:solidFill>
                  <a:srgbClr val="6A9955"/>
                </a:solidFill>
                <a:effectLst/>
                <a:latin typeface="Consolas" panose="020B0609020204030204" pitchFamily="49" charset="0"/>
              </a:rPr>
              <a:t>#ignore all the folders/files named "node module"</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#exclude files/folders starting with "temp“</a:t>
            </a:r>
          </a:p>
          <a:p>
            <a:r>
              <a:rPr lang="en-US" dirty="0">
                <a:solidFill>
                  <a:srgbClr val="6A9955"/>
                </a:solidFill>
                <a:latin typeface="Consolas" panose="020B0609020204030204" pitchFamily="49" charset="0"/>
              </a:rPr>
              <a:t># </a:t>
            </a:r>
            <a:r>
              <a:rPr lang="en-US" b="0" dirty="0">
                <a:solidFill>
                  <a:srgbClr val="6A9955"/>
                </a:solidFill>
                <a:effectLst/>
                <a:latin typeface="Consolas" panose="020B0609020204030204" pitchFamily="49" charset="0"/>
              </a:rPr>
              <a:t>in immediate subdirectory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*/temp*</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#exclude files/folders starting with "temp“</a:t>
            </a:r>
          </a:p>
          <a:p>
            <a:r>
              <a:rPr lang="en-US" b="0" dirty="0">
                <a:solidFill>
                  <a:srgbClr val="6A9955"/>
                </a:solidFill>
                <a:effectLst/>
                <a:latin typeface="Consolas" panose="020B0609020204030204" pitchFamily="49" charset="0"/>
              </a:rPr>
              <a:t># in any subdirectory 2 levels below</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*/*temp*</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#exclude file/folders in the root directory</a:t>
            </a:r>
          </a:p>
          <a:p>
            <a:r>
              <a:rPr lang="en-US" dirty="0">
                <a:solidFill>
                  <a:srgbClr val="6A9955"/>
                </a:solidFill>
                <a:latin typeface="Consolas" panose="020B0609020204030204" pitchFamily="49" charset="0"/>
              </a:rPr>
              <a:t># </a:t>
            </a:r>
            <a:r>
              <a:rPr lang="en-US" b="0" dirty="0">
                <a:solidFill>
                  <a:srgbClr val="6A9955"/>
                </a:solidFill>
                <a:effectLst/>
                <a:latin typeface="Consolas" panose="020B0609020204030204" pitchFamily="49" charset="0"/>
              </a:rPr>
              <a:t>whose names are a one-character extension if temp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temp?</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#exclude all markdown files except the files named README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*.md</a:t>
            </a:r>
          </a:p>
          <a:p>
            <a:r>
              <a:rPr lang="en-US" b="0" dirty="0">
                <a:solidFill>
                  <a:srgbClr val="D4D4D4"/>
                </a:solidFill>
                <a:effectLst/>
                <a:latin typeface="Consolas" panose="020B0609020204030204" pitchFamily="49" charset="0"/>
              </a:rPr>
              <a:t>!README.md</a:t>
            </a: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a:t>
            </a:r>
            <a:r>
              <a:rPr lang="fr-BE" sz="2400" dirty="0" err="1">
                <a:solidFill>
                  <a:schemeClr val="tx1"/>
                </a:solidFill>
                <a:latin typeface="Montserrat Black" panose="00000A00000000000000" pitchFamily="2" charset="0"/>
              </a:rPr>
              <a:t>dockerignore</a:t>
            </a:r>
            <a:endParaRPr lang="fr-BE" sz="2400" dirty="0">
              <a:solidFill>
                <a:schemeClr val="tx1"/>
              </a:solidFill>
              <a:latin typeface="Montserrat Black" panose="00000A00000000000000" pitchFamily="2" charset="0"/>
            </a:endParaRPr>
          </a:p>
        </p:txBody>
      </p:sp>
      <p:grpSp>
        <p:nvGrpSpPr>
          <p:cNvPr id="6" name="Group 5">
            <a:extLst>
              <a:ext uri="{FF2B5EF4-FFF2-40B4-BE49-F238E27FC236}">
                <a16:creationId xmlns:a16="http://schemas.microsoft.com/office/drawing/2014/main" id="{96090DFF-AB58-775B-746C-BB56D1F01A20}"/>
              </a:ext>
            </a:extLst>
          </p:cNvPr>
          <p:cNvGrpSpPr>
            <a:grpSpLocks noChangeAspect="1"/>
          </p:cNvGrpSpPr>
          <p:nvPr/>
        </p:nvGrpSpPr>
        <p:grpSpPr>
          <a:xfrm>
            <a:off x="676709" y="2147693"/>
            <a:ext cx="2287822" cy="2277599"/>
            <a:chOff x="334964" y="2147688"/>
            <a:chExt cx="2287819" cy="2277594"/>
          </a:xfrm>
        </p:grpSpPr>
        <p:cxnSp>
          <p:nvCxnSpPr>
            <p:cNvPr id="7" name="Straight Connector 6">
              <a:extLst>
                <a:ext uri="{FF2B5EF4-FFF2-40B4-BE49-F238E27FC236}">
                  <a16:creationId xmlns:a16="http://schemas.microsoft.com/office/drawing/2014/main" id="{44BF61D6-909B-9FA6-0172-87D0BDD26BF4}"/>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8B5AD7-DE2D-9C8E-4C4B-AE32446C01CE}"/>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9" name="Straight Connector 8">
              <a:extLst>
                <a:ext uri="{FF2B5EF4-FFF2-40B4-BE49-F238E27FC236}">
                  <a16:creationId xmlns:a16="http://schemas.microsoft.com/office/drawing/2014/main" id="{F6131B99-FD02-349A-E145-835173875A15}"/>
                </a:ext>
              </a:extLst>
            </p:cNvPr>
            <p:cNvCxnSpPr>
              <a:cxnSpLocks/>
            </p:cNvCxnSpPr>
            <p:nvPr/>
          </p:nvCxnSpPr>
          <p:spPr>
            <a:xfrm>
              <a:off x="435486" y="2274321"/>
              <a:ext cx="0" cy="1999868"/>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3B8D398C-D8A9-6B76-620B-40742883BF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964" y="2154431"/>
              <a:ext cx="227969" cy="227968"/>
            </a:xfrm>
            <a:prstGeom prst="rect">
              <a:avLst/>
            </a:prstGeom>
          </p:spPr>
        </p:pic>
        <p:cxnSp>
          <p:nvCxnSpPr>
            <p:cNvPr id="11" name="Straight Connector 10">
              <a:extLst>
                <a:ext uri="{FF2B5EF4-FFF2-40B4-BE49-F238E27FC236}">
                  <a16:creationId xmlns:a16="http://schemas.microsoft.com/office/drawing/2014/main" id="{F309B4D4-9C23-81BC-C4C1-8BF7BEEA49DD}"/>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7E9BE05E-8927-CEAA-96EF-6ABC1B20A6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493650"/>
              <a:ext cx="227969" cy="227968"/>
            </a:xfrm>
            <a:prstGeom prst="rect">
              <a:avLst/>
            </a:prstGeom>
          </p:spPr>
        </p:pic>
        <p:sp>
          <p:nvSpPr>
            <p:cNvPr id="13" name="TextBox 12">
              <a:extLst>
                <a:ext uri="{FF2B5EF4-FFF2-40B4-BE49-F238E27FC236}">
                  <a16:creationId xmlns:a16="http://schemas.microsoft.com/office/drawing/2014/main" id="{DFE1B694-641E-6E2A-78BF-7E0E30C9F56E}"/>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4" name="Straight Connector 13">
              <a:extLst>
                <a:ext uri="{FF2B5EF4-FFF2-40B4-BE49-F238E27FC236}">
                  <a16:creationId xmlns:a16="http://schemas.microsoft.com/office/drawing/2014/main" id="{698588A8-03CD-9409-660E-EB5396278EB0}"/>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766DC3E9-8C50-9928-1697-2FC0DF44D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813" y="2829497"/>
              <a:ext cx="227969" cy="227968"/>
            </a:xfrm>
            <a:prstGeom prst="rect">
              <a:avLst/>
            </a:prstGeom>
          </p:spPr>
        </p:pic>
        <p:sp>
          <p:nvSpPr>
            <p:cNvPr id="16" name="TextBox 15">
              <a:extLst>
                <a:ext uri="{FF2B5EF4-FFF2-40B4-BE49-F238E27FC236}">
                  <a16:creationId xmlns:a16="http://schemas.microsoft.com/office/drawing/2014/main" id="{7AF0D642-9C84-EECF-341B-53CAF2CF8B8E}"/>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17" name="Straight Connector 16">
              <a:extLst>
                <a:ext uri="{FF2B5EF4-FFF2-40B4-BE49-F238E27FC236}">
                  <a16:creationId xmlns:a16="http://schemas.microsoft.com/office/drawing/2014/main" id="{7E9C189E-0600-0886-184A-1028D4A8F35A}"/>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65ECF279-517A-FE91-5CBD-106D8C62D0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513" y="3155635"/>
              <a:ext cx="228874" cy="228874"/>
            </a:xfrm>
            <a:prstGeom prst="rect">
              <a:avLst/>
            </a:prstGeom>
          </p:spPr>
        </p:pic>
        <p:sp>
          <p:nvSpPr>
            <p:cNvPr id="19" name="TextBox 18">
              <a:extLst>
                <a:ext uri="{FF2B5EF4-FFF2-40B4-BE49-F238E27FC236}">
                  <a16:creationId xmlns:a16="http://schemas.microsoft.com/office/drawing/2014/main" id="{E2A241E6-56A3-90D3-E42E-10FF4E21AC91}"/>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20" name="Straight Connector 19">
              <a:extLst>
                <a:ext uri="{FF2B5EF4-FFF2-40B4-BE49-F238E27FC236}">
                  <a16:creationId xmlns:a16="http://schemas.microsoft.com/office/drawing/2014/main" id="{A318B4A9-060E-C6FF-9201-0469A0522F68}"/>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3257EF87-9148-654D-981D-A65F7B52E3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906" y="3498540"/>
              <a:ext cx="228874" cy="228874"/>
            </a:xfrm>
            <a:prstGeom prst="rect">
              <a:avLst/>
            </a:prstGeom>
          </p:spPr>
        </p:pic>
        <p:sp>
          <p:nvSpPr>
            <p:cNvPr id="22" name="TextBox 21">
              <a:extLst>
                <a:ext uri="{FF2B5EF4-FFF2-40B4-BE49-F238E27FC236}">
                  <a16:creationId xmlns:a16="http://schemas.microsoft.com/office/drawing/2014/main" id="{479389FA-D5C6-A33D-06AF-93C07484FD92}"/>
                </a:ext>
              </a:extLst>
            </p:cNvPr>
            <p:cNvSpPr txBox="1"/>
            <p:nvPr/>
          </p:nvSpPr>
          <p:spPr>
            <a:xfrm>
              <a:off x="724444" y="3482172"/>
              <a:ext cx="130185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23" name="Straight Connector 22">
              <a:extLst>
                <a:ext uri="{FF2B5EF4-FFF2-40B4-BE49-F238E27FC236}">
                  <a16:creationId xmlns:a16="http://schemas.microsoft.com/office/drawing/2014/main" id="{05E4C7B5-D1AB-58AE-8975-5E300111CB26}"/>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C325134A-1AD3-4FF4-977E-9CF23EA81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906" y="3826441"/>
              <a:ext cx="228874" cy="228874"/>
            </a:xfrm>
            <a:prstGeom prst="rect">
              <a:avLst/>
            </a:prstGeom>
          </p:spPr>
        </p:pic>
        <p:sp>
          <p:nvSpPr>
            <p:cNvPr id="25" name="TextBox 24">
              <a:extLst>
                <a:ext uri="{FF2B5EF4-FFF2-40B4-BE49-F238E27FC236}">
                  <a16:creationId xmlns:a16="http://schemas.microsoft.com/office/drawing/2014/main" id="{99B20BDD-E0ED-D8DC-B87A-1E0AFC68E783}"/>
                </a:ext>
              </a:extLst>
            </p:cNvPr>
            <p:cNvSpPr txBox="1"/>
            <p:nvPr/>
          </p:nvSpPr>
          <p:spPr>
            <a:xfrm>
              <a:off x="724444" y="3818927"/>
              <a:ext cx="1898339"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26" name="Straight Connector 25">
              <a:extLst>
                <a:ext uri="{FF2B5EF4-FFF2-40B4-BE49-F238E27FC236}">
                  <a16:creationId xmlns:a16="http://schemas.microsoft.com/office/drawing/2014/main" id="{CAF3453B-A517-6164-F80F-44F9F2F71CA1}"/>
                </a:ext>
              </a:extLst>
            </p:cNvPr>
            <p:cNvCxnSpPr>
              <a:cxnSpLocks/>
            </p:cNvCxnSpPr>
            <p:nvPr/>
          </p:nvCxnSpPr>
          <p:spPr>
            <a:xfrm>
              <a:off x="435486" y="4274189"/>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DB0583C-EA38-C979-0C19-A0B95CCC60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0906" y="4160061"/>
              <a:ext cx="228874" cy="228874"/>
            </a:xfrm>
            <a:prstGeom prst="rect">
              <a:avLst/>
            </a:prstGeom>
          </p:spPr>
        </p:pic>
        <p:sp>
          <p:nvSpPr>
            <p:cNvPr id="28" name="TextBox 27">
              <a:extLst>
                <a:ext uri="{FF2B5EF4-FFF2-40B4-BE49-F238E27FC236}">
                  <a16:creationId xmlns:a16="http://schemas.microsoft.com/office/drawing/2014/main" id="{E47850CA-712F-CA24-78E5-468D44E048DD}"/>
                </a:ext>
              </a:extLst>
            </p:cNvPr>
            <p:cNvSpPr txBox="1"/>
            <p:nvPr/>
          </p:nvSpPr>
          <p:spPr>
            <a:xfrm>
              <a:off x="724444" y="4163673"/>
              <a:ext cx="1125742" cy="261609"/>
            </a:xfrm>
            <a:prstGeom prst="rect">
              <a:avLst/>
            </a:prstGeom>
            <a:noFill/>
          </p:spPr>
          <p:txBody>
            <a:bodyPr wrap="square" rtlCol="0">
              <a:normAutofit fontScale="92500"/>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a:p>
              <a:endParaRPr lang="fr-BE" sz="1100" dirty="0">
                <a:solidFill>
                  <a:schemeClr val="bg1"/>
                </a:solidFill>
                <a:latin typeface="Montserrat ExtraBold" panose="00000900000000000000" pitchFamily="2" charset="0"/>
              </a:endParaRPr>
            </a:p>
          </p:txBody>
        </p:sp>
        <p:sp>
          <p:nvSpPr>
            <p:cNvPr id="32" name="TextBox 31">
              <a:extLst>
                <a:ext uri="{FF2B5EF4-FFF2-40B4-BE49-F238E27FC236}">
                  <a16:creationId xmlns:a16="http://schemas.microsoft.com/office/drawing/2014/main" id="{3CC82251-20C2-B520-352E-F3F35133D951}"/>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50212070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1"/>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6" name="TextBox 45">
            <a:extLst>
              <a:ext uri="{FF2B5EF4-FFF2-40B4-BE49-F238E27FC236}">
                <a16:creationId xmlns:a16="http://schemas.microsoft.com/office/drawing/2014/main" id="{A56171CF-3757-4DBE-8174-991B533FDCE2}"/>
              </a:ext>
            </a:extLst>
          </p:cNvPr>
          <p:cNvSpPr txBox="1"/>
          <p:nvPr/>
        </p:nvSpPr>
        <p:spPr>
          <a:xfrm>
            <a:off x="1090756" y="2581845"/>
            <a:ext cx="10010488" cy="169431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0410" b="1" dirty="0">
                <a:solidFill>
                  <a:schemeClr val="bg1"/>
                </a:solidFill>
                <a:effectLst>
                  <a:outerShdw blurRad="241300" sx="102000" sy="102000" algn="ctr" rotWithShape="0">
                    <a:schemeClr val="accent1">
                      <a:alpha val="66000"/>
                    </a:schemeClr>
                  </a:outerShdw>
                </a:effectLst>
                <a:latin typeface="+mj-lt"/>
              </a:rPr>
              <a:t>Images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5439411" y="2198892"/>
            <a:ext cx="1313178"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Build Images</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64DC05-7F18-4118-A27D-F7E83308F87A}"/>
              </a:ext>
            </a:extLst>
          </p:cNvPr>
          <p:cNvSpPr txBox="1"/>
          <p:nvPr/>
        </p:nvSpPr>
        <p:spPr>
          <a:xfrm>
            <a:off x="4600296" y="4559875"/>
            <a:ext cx="3048483" cy="261610"/>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100" dirty="0">
                <a:solidFill>
                  <a:schemeClr val="bg1"/>
                </a:solidFill>
                <a:latin typeface="Consolas" panose="020B0609020204030204" pitchFamily="49" charset="0"/>
              </a:rPr>
              <a:t>docker build [OPTIONS] PATH | URL | -</a:t>
            </a:r>
          </a:p>
        </p:txBody>
      </p:sp>
    </p:spTree>
    <p:extLst>
      <p:ext uri="{BB962C8B-B14F-4D97-AF65-F5344CB8AC3E}">
        <p14:creationId xmlns:p14="http://schemas.microsoft.com/office/powerpoint/2010/main" val="4035156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37C084-C2E6-457C-FC76-B1ABC965F529}"/>
              </a:ext>
            </a:extLst>
          </p:cNvPr>
          <p:cNvGrpSpPr/>
          <p:nvPr/>
        </p:nvGrpSpPr>
        <p:grpSpPr>
          <a:xfrm>
            <a:off x="1785330" y="991332"/>
            <a:ext cx="8621340" cy="4875337"/>
            <a:chOff x="719510" y="729914"/>
            <a:chExt cx="8621340" cy="4875337"/>
          </a:xfrm>
        </p:grpSpPr>
        <p:cxnSp>
          <p:nvCxnSpPr>
            <p:cNvPr id="21" name="Straight Connector 20">
              <a:extLst>
                <a:ext uri="{FF2B5EF4-FFF2-40B4-BE49-F238E27FC236}">
                  <a16:creationId xmlns:a16="http://schemas.microsoft.com/office/drawing/2014/main" id="{BE8A3B1B-BCDD-415B-839E-560ED73D45AF}"/>
                </a:ext>
              </a:extLst>
            </p:cNvPr>
            <p:cNvCxnSpPr/>
            <p:nvPr/>
          </p:nvCxnSpPr>
          <p:spPr>
            <a:xfrm>
              <a:off x="2965981" y="3332572"/>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232013-2DA6-4EDC-B27D-8879D6E1B041}"/>
                </a:ext>
              </a:extLst>
            </p:cNvPr>
            <p:cNvCxnSpPr>
              <a:cxnSpLocks/>
            </p:cNvCxnSpPr>
            <p:nvPr/>
          </p:nvCxnSpPr>
          <p:spPr>
            <a:xfrm>
              <a:off x="2965981" y="3332572"/>
              <a:ext cx="0" cy="2272679"/>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D69F9C-E1BD-4458-8AA9-F3BF8DCCEB21}"/>
                </a:ext>
              </a:extLst>
            </p:cNvPr>
            <p:cNvCxnSpPr>
              <a:cxnSpLocks/>
            </p:cNvCxnSpPr>
            <p:nvPr/>
          </p:nvCxnSpPr>
          <p:spPr>
            <a:xfrm>
              <a:off x="2965981" y="5605251"/>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1F0CCF7-018E-4E03-B024-A40980D4791E}"/>
                </a:ext>
              </a:extLst>
            </p:cNvPr>
            <p:cNvSpPr txBox="1"/>
            <p:nvPr/>
          </p:nvSpPr>
          <p:spPr>
            <a:xfrm>
              <a:off x="719510" y="3855407"/>
              <a:ext cx="2161169" cy="1015663"/>
            </a:xfrm>
            <a:prstGeom prst="rect">
              <a:avLst/>
            </a:prstGeom>
            <a:noFill/>
          </p:spPr>
          <p:txBody>
            <a:bodyPr wrap="none" rtlCol="0">
              <a:spAutoFit/>
            </a:bodyPr>
            <a:lstStyle/>
            <a:p>
              <a:pPr algn="r"/>
              <a:r>
                <a:rPr lang="fr-BE" sz="3000" dirty="0">
                  <a:solidFill>
                    <a:schemeClr val="bg1"/>
                  </a:solidFill>
                  <a:latin typeface="Montserrat Black" panose="00000A00000000000000" pitchFamily="2" charset="0"/>
                </a:rPr>
                <a:t>HOST</a:t>
              </a:r>
            </a:p>
            <a:p>
              <a:pPr algn="r"/>
              <a:r>
                <a:rPr lang="fr-BE" sz="3000" dirty="0">
                  <a:solidFill>
                    <a:schemeClr val="bg1"/>
                  </a:solidFill>
                  <a:latin typeface="Montserrat Black" panose="00000A00000000000000" pitchFamily="2" charset="0"/>
                </a:rPr>
                <a:t>MACHINE</a:t>
              </a:r>
            </a:p>
          </p:txBody>
        </p:sp>
        <p:grpSp>
          <p:nvGrpSpPr>
            <p:cNvPr id="53" name="Group 52">
              <a:extLst>
                <a:ext uri="{FF2B5EF4-FFF2-40B4-BE49-F238E27FC236}">
                  <a16:creationId xmlns:a16="http://schemas.microsoft.com/office/drawing/2014/main" id="{295353B4-4C4A-4FF6-B369-702D03A8803B}"/>
                </a:ext>
              </a:extLst>
            </p:cNvPr>
            <p:cNvGrpSpPr/>
            <p:nvPr/>
          </p:nvGrpSpPr>
          <p:grpSpPr>
            <a:xfrm>
              <a:off x="3717291" y="3332573"/>
              <a:ext cx="5623559" cy="1030666"/>
              <a:chOff x="3924301" y="3423706"/>
              <a:chExt cx="5623559" cy="1030666"/>
            </a:xfrm>
          </p:grpSpPr>
          <p:sp>
            <p:nvSpPr>
              <p:cNvPr id="8" name="Rectangle 7">
                <a:extLst>
                  <a:ext uri="{FF2B5EF4-FFF2-40B4-BE49-F238E27FC236}">
                    <a16:creationId xmlns:a16="http://schemas.microsoft.com/office/drawing/2014/main" id="{AF5BF7DB-8483-49AC-AFF0-3E59BFF0AC05}"/>
                  </a:ext>
                </a:extLst>
              </p:cNvPr>
              <p:cNvSpPr/>
              <p:nvPr/>
            </p:nvSpPr>
            <p:spPr>
              <a:xfrm>
                <a:off x="3924301" y="3423706"/>
                <a:ext cx="5623559"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31" name="Group 30">
                <a:extLst>
                  <a:ext uri="{FF2B5EF4-FFF2-40B4-BE49-F238E27FC236}">
                    <a16:creationId xmlns:a16="http://schemas.microsoft.com/office/drawing/2014/main" id="{B5918720-0EF3-4CB7-A059-550FE2BBF104}"/>
                  </a:ext>
                </a:extLst>
              </p:cNvPr>
              <p:cNvGrpSpPr/>
              <p:nvPr/>
            </p:nvGrpSpPr>
            <p:grpSpPr>
              <a:xfrm>
                <a:off x="4413016" y="3467782"/>
                <a:ext cx="4646128" cy="942513"/>
                <a:chOff x="3391269" y="4153582"/>
                <a:chExt cx="4646128" cy="942513"/>
              </a:xfrm>
            </p:grpSpPr>
            <p:sp>
              <p:nvSpPr>
                <p:cNvPr id="9" name="TextBox 8">
                  <a:extLst>
                    <a:ext uri="{FF2B5EF4-FFF2-40B4-BE49-F238E27FC236}">
                      <a16:creationId xmlns:a16="http://schemas.microsoft.com/office/drawing/2014/main" id="{6C54D374-7318-4DED-AFB3-906C530818AD}"/>
                    </a:ext>
                  </a:extLst>
                </p:cNvPr>
                <p:cNvSpPr txBox="1"/>
                <p:nvPr/>
              </p:nvSpPr>
              <p:spPr>
                <a:xfrm>
                  <a:off x="4247577" y="4347840"/>
                  <a:ext cx="3789820"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Operating System</a:t>
                  </a:r>
                </a:p>
              </p:txBody>
            </p:sp>
            <p:pic>
              <p:nvPicPr>
                <p:cNvPr id="16" name="Graphic 15">
                  <a:extLst>
                    <a:ext uri="{FF2B5EF4-FFF2-40B4-BE49-F238E27FC236}">
                      <a16:creationId xmlns:a16="http://schemas.microsoft.com/office/drawing/2014/main" id="{E34F1665-E5FD-4F31-805B-7F7B10963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1269" y="4153582"/>
                  <a:ext cx="942513" cy="942513"/>
                </a:xfrm>
                <a:prstGeom prst="rect">
                  <a:avLst/>
                </a:prstGeom>
              </p:spPr>
            </p:pic>
          </p:grpSp>
        </p:grpSp>
        <p:grpSp>
          <p:nvGrpSpPr>
            <p:cNvPr id="52" name="Group 51">
              <a:extLst>
                <a:ext uri="{FF2B5EF4-FFF2-40B4-BE49-F238E27FC236}">
                  <a16:creationId xmlns:a16="http://schemas.microsoft.com/office/drawing/2014/main" id="{10516823-1114-4CE6-B851-7EC356DC307A}"/>
                </a:ext>
              </a:extLst>
            </p:cNvPr>
            <p:cNvGrpSpPr/>
            <p:nvPr/>
          </p:nvGrpSpPr>
          <p:grpSpPr>
            <a:xfrm>
              <a:off x="3717292" y="4574585"/>
              <a:ext cx="5623557" cy="1030666"/>
              <a:chOff x="3924302" y="4665718"/>
              <a:chExt cx="5623557" cy="1030666"/>
            </a:xfrm>
          </p:grpSpPr>
          <p:sp>
            <p:nvSpPr>
              <p:cNvPr id="12" name="Rectangle 11">
                <a:extLst>
                  <a:ext uri="{FF2B5EF4-FFF2-40B4-BE49-F238E27FC236}">
                    <a16:creationId xmlns:a16="http://schemas.microsoft.com/office/drawing/2014/main" id="{5FAE13E2-1117-4A1A-94B4-7A927266782E}"/>
                  </a:ext>
                </a:extLst>
              </p:cNvPr>
              <p:cNvSpPr/>
              <p:nvPr/>
            </p:nvSpPr>
            <p:spPr>
              <a:xfrm>
                <a:off x="3924302" y="4665718"/>
                <a:ext cx="5623557"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32" name="Group 31">
                <a:extLst>
                  <a:ext uri="{FF2B5EF4-FFF2-40B4-BE49-F238E27FC236}">
                    <a16:creationId xmlns:a16="http://schemas.microsoft.com/office/drawing/2014/main" id="{90D544D4-3118-453B-A4FF-62C9A98D0307}"/>
                  </a:ext>
                </a:extLst>
              </p:cNvPr>
              <p:cNvGrpSpPr/>
              <p:nvPr/>
            </p:nvGrpSpPr>
            <p:grpSpPr>
              <a:xfrm>
                <a:off x="5303511" y="4821051"/>
                <a:ext cx="2865139" cy="720000"/>
                <a:chOff x="4329881" y="5506851"/>
                <a:chExt cx="2865139" cy="720000"/>
              </a:xfrm>
            </p:grpSpPr>
            <p:sp>
              <p:nvSpPr>
                <p:cNvPr id="13" name="TextBox 12">
                  <a:extLst>
                    <a:ext uri="{FF2B5EF4-FFF2-40B4-BE49-F238E27FC236}">
                      <a16:creationId xmlns:a16="http://schemas.microsoft.com/office/drawing/2014/main" id="{A0E4F20A-990D-4124-90E9-E531FFA4B56C}"/>
                    </a:ext>
                  </a:extLst>
                </p:cNvPr>
                <p:cNvSpPr txBox="1"/>
                <p:nvPr/>
              </p:nvSpPr>
              <p:spPr>
                <a:xfrm>
                  <a:off x="5049881" y="5589852"/>
                  <a:ext cx="2145139"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Hardware</a:t>
                  </a:r>
                </a:p>
              </p:txBody>
            </p:sp>
            <p:pic>
              <p:nvPicPr>
                <p:cNvPr id="19" name="Graphic 18">
                  <a:extLst>
                    <a:ext uri="{FF2B5EF4-FFF2-40B4-BE49-F238E27FC236}">
                      <a16:creationId xmlns:a16="http://schemas.microsoft.com/office/drawing/2014/main" id="{3EBD9350-F31F-417B-BF49-58C846CDF0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9881" y="5506851"/>
                  <a:ext cx="720000" cy="720000"/>
                </a:xfrm>
                <a:prstGeom prst="rect">
                  <a:avLst/>
                </a:prstGeom>
              </p:spPr>
            </p:pic>
          </p:grpSp>
        </p:grpSp>
        <p:cxnSp>
          <p:nvCxnSpPr>
            <p:cNvPr id="29" name="Straight Connector 28">
              <a:extLst>
                <a:ext uri="{FF2B5EF4-FFF2-40B4-BE49-F238E27FC236}">
                  <a16:creationId xmlns:a16="http://schemas.microsoft.com/office/drawing/2014/main" id="{6B2A28F6-EA0B-37C7-BA95-94292F6376DC}"/>
                </a:ext>
              </a:extLst>
            </p:cNvPr>
            <p:cNvCxnSpPr/>
            <p:nvPr/>
          </p:nvCxnSpPr>
          <p:spPr>
            <a:xfrm>
              <a:off x="2965981" y="729914"/>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171688-A43C-C1F9-67F6-C6B1CB937781}"/>
                </a:ext>
              </a:extLst>
            </p:cNvPr>
            <p:cNvCxnSpPr>
              <a:cxnSpLocks/>
            </p:cNvCxnSpPr>
            <p:nvPr/>
          </p:nvCxnSpPr>
          <p:spPr>
            <a:xfrm>
              <a:off x="2965981" y="729914"/>
              <a:ext cx="0" cy="2272679"/>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7971AA-F5E4-4A11-B2F3-D92D7F985733}"/>
                </a:ext>
              </a:extLst>
            </p:cNvPr>
            <p:cNvCxnSpPr>
              <a:cxnSpLocks/>
            </p:cNvCxnSpPr>
            <p:nvPr/>
          </p:nvCxnSpPr>
          <p:spPr>
            <a:xfrm>
              <a:off x="2965981" y="3002593"/>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A143DE-FD10-EA87-ABD3-EDD8E3EDAE8C}"/>
                </a:ext>
              </a:extLst>
            </p:cNvPr>
            <p:cNvSpPr txBox="1"/>
            <p:nvPr/>
          </p:nvSpPr>
          <p:spPr>
            <a:xfrm>
              <a:off x="719510" y="1252749"/>
              <a:ext cx="2161169" cy="1015663"/>
            </a:xfrm>
            <a:prstGeom prst="rect">
              <a:avLst/>
            </a:prstGeom>
            <a:noFill/>
          </p:spPr>
          <p:txBody>
            <a:bodyPr wrap="none" rtlCol="0">
              <a:spAutoFit/>
            </a:bodyPr>
            <a:lstStyle/>
            <a:p>
              <a:pPr algn="r"/>
              <a:r>
                <a:rPr lang="fr-BE" sz="3000" dirty="0">
                  <a:solidFill>
                    <a:schemeClr val="bg1"/>
                  </a:solidFill>
                  <a:latin typeface="Montserrat Black" panose="00000A00000000000000" pitchFamily="2" charset="0"/>
                </a:rPr>
                <a:t>VIRTUAL</a:t>
              </a:r>
            </a:p>
            <a:p>
              <a:pPr algn="r"/>
              <a:r>
                <a:rPr lang="fr-BE" sz="3000" dirty="0">
                  <a:solidFill>
                    <a:schemeClr val="bg1"/>
                  </a:solidFill>
                  <a:latin typeface="Montserrat Black" panose="00000A00000000000000" pitchFamily="2" charset="0"/>
                </a:rPr>
                <a:t>MACHINE</a:t>
              </a:r>
            </a:p>
          </p:txBody>
        </p:sp>
        <p:grpSp>
          <p:nvGrpSpPr>
            <p:cNvPr id="37" name="Group 36">
              <a:extLst>
                <a:ext uri="{FF2B5EF4-FFF2-40B4-BE49-F238E27FC236}">
                  <a16:creationId xmlns:a16="http://schemas.microsoft.com/office/drawing/2014/main" id="{B4386E6B-6EBD-BEE2-0C57-A73F7F5ECC00}"/>
                </a:ext>
              </a:extLst>
            </p:cNvPr>
            <p:cNvGrpSpPr/>
            <p:nvPr/>
          </p:nvGrpSpPr>
          <p:grpSpPr>
            <a:xfrm>
              <a:off x="3717291" y="1971927"/>
              <a:ext cx="5623559" cy="1030666"/>
              <a:chOff x="3924301" y="3423706"/>
              <a:chExt cx="5623559" cy="1030666"/>
            </a:xfrm>
          </p:grpSpPr>
          <p:sp>
            <p:nvSpPr>
              <p:cNvPr id="44" name="Rectangle 43">
                <a:extLst>
                  <a:ext uri="{FF2B5EF4-FFF2-40B4-BE49-F238E27FC236}">
                    <a16:creationId xmlns:a16="http://schemas.microsoft.com/office/drawing/2014/main" id="{80658FFE-734D-D9EB-B788-488D59964459}"/>
                  </a:ext>
                </a:extLst>
              </p:cNvPr>
              <p:cNvSpPr/>
              <p:nvPr/>
            </p:nvSpPr>
            <p:spPr>
              <a:xfrm>
                <a:off x="3924301" y="3423706"/>
                <a:ext cx="5623559"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45" name="Group 44">
                <a:extLst>
                  <a:ext uri="{FF2B5EF4-FFF2-40B4-BE49-F238E27FC236}">
                    <a16:creationId xmlns:a16="http://schemas.microsoft.com/office/drawing/2014/main" id="{6A0A6803-53A0-F0C9-A148-C6E079DB614D}"/>
                  </a:ext>
                </a:extLst>
              </p:cNvPr>
              <p:cNvGrpSpPr/>
              <p:nvPr/>
            </p:nvGrpSpPr>
            <p:grpSpPr>
              <a:xfrm>
                <a:off x="4341896" y="3598714"/>
                <a:ext cx="4717248" cy="617324"/>
                <a:chOff x="3320149" y="4284514"/>
                <a:chExt cx="4717248" cy="617324"/>
              </a:xfrm>
            </p:grpSpPr>
            <p:sp>
              <p:nvSpPr>
                <p:cNvPr id="46" name="TextBox 45">
                  <a:extLst>
                    <a:ext uri="{FF2B5EF4-FFF2-40B4-BE49-F238E27FC236}">
                      <a16:creationId xmlns:a16="http://schemas.microsoft.com/office/drawing/2014/main" id="{3A0A33C9-6F75-7960-3D51-ACC6C37ED202}"/>
                    </a:ext>
                  </a:extLst>
                </p:cNvPr>
                <p:cNvSpPr txBox="1"/>
                <p:nvPr/>
              </p:nvSpPr>
              <p:spPr>
                <a:xfrm>
                  <a:off x="4247577" y="4347840"/>
                  <a:ext cx="3789820"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Operating System</a:t>
                  </a:r>
                </a:p>
              </p:txBody>
            </p:sp>
            <p:pic>
              <p:nvPicPr>
                <p:cNvPr id="50" name="Graphic 49">
                  <a:extLst>
                    <a:ext uri="{FF2B5EF4-FFF2-40B4-BE49-F238E27FC236}">
                      <a16:creationId xmlns:a16="http://schemas.microsoft.com/office/drawing/2014/main" id="{F824DFBA-756E-1BF2-8895-C74B282EAC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20149" y="4284514"/>
                  <a:ext cx="942513" cy="579048"/>
                </a:xfrm>
                <a:prstGeom prst="rect">
                  <a:avLst/>
                </a:prstGeom>
              </p:spPr>
            </p:pic>
          </p:grpSp>
        </p:grpSp>
        <p:grpSp>
          <p:nvGrpSpPr>
            <p:cNvPr id="55" name="Group 54">
              <a:extLst>
                <a:ext uri="{FF2B5EF4-FFF2-40B4-BE49-F238E27FC236}">
                  <a16:creationId xmlns:a16="http://schemas.microsoft.com/office/drawing/2014/main" id="{ECB55218-84F6-3798-EA3D-E26DAAD49B64}"/>
                </a:ext>
              </a:extLst>
            </p:cNvPr>
            <p:cNvGrpSpPr/>
            <p:nvPr/>
          </p:nvGrpSpPr>
          <p:grpSpPr>
            <a:xfrm>
              <a:off x="3717291" y="729914"/>
              <a:ext cx="5623559" cy="1030666"/>
              <a:chOff x="3924301" y="3423706"/>
              <a:chExt cx="5623559" cy="1030666"/>
            </a:xfrm>
          </p:grpSpPr>
          <p:sp>
            <p:nvSpPr>
              <p:cNvPr id="56" name="Rectangle 55">
                <a:extLst>
                  <a:ext uri="{FF2B5EF4-FFF2-40B4-BE49-F238E27FC236}">
                    <a16:creationId xmlns:a16="http://schemas.microsoft.com/office/drawing/2014/main" id="{D3485431-4F5A-5F07-49B0-229DA176A4CA}"/>
                  </a:ext>
                </a:extLst>
              </p:cNvPr>
              <p:cNvSpPr/>
              <p:nvPr/>
            </p:nvSpPr>
            <p:spPr>
              <a:xfrm>
                <a:off x="3924301" y="3423706"/>
                <a:ext cx="5623559"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57" name="Group 56">
                <a:extLst>
                  <a:ext uri="{FF2B5EF4-FFF2-40B4-BE49-F238E27FC236}">
                    <a16:creationId xmlns:a16="http://schemas.microsoft.com/office/drawing/2014/main" id="{A80F9346-D605-FCB5-ADBB-38E273B95433}"/>
                  </a:ext>
                </a:extLst>
              </p:cNvPr>
              <p:cNvGrpSpPr/>
              <p:nvPr/>
            </p:nvGrpSpPr>
            <p:grpSpPr>
              <a:xfrm>
                <a:off x="4513992" y="3595904"/>
                <a:ext cx="2789863" cy="701274"/>
                <a:chOff x="3492245" y="4281704"/>
                <a:chExt cx="2789863" cy="701274"/>
              </a:xfrm>
            </p:grpSpPr>
            <p:sp>
              <p:nvSpPr>
                <p:cNvPr id="58" name="TextBox 57">
                  <a:extLst>
                    <a:ext uri="{FF2B5EF4-FFF2-40B4-BE49-F238E27FC236}">
                      <a16:creationId xmlns:a16="http://schemas.microsoft.com/office/drawing/2014/main" id="{6DD6F474-CA62-D80F-DA09-AEDA3FED625B}"/>
                    </a:ext>
                  </a:extLst>
                </p:cNvPr>
                <p:cNvSpPr txBox="1"/>
                <p:nvPr/>
              </p:nvSpPr>
              <p:spPr>
                <a:xfrm>
                  <a:off x="4247577" y="4347840"/>
                  <a:ext cx="2034531" cy="553998"/>
                </a:xfrm>
                <a:prstGeom prst="rect">
                  <a:avLst/>
                </a:prstGeom>
                <a:noFill/>
              </p:spPr>
              <p:txBody>
                <a:bodyPr wrap="none" rtlCol="0">
                  <a:spAutoFit/>
                </a:bodyPr>
                <a:lstStyle/>
                <a:p>
                  <a:r>
                    <a:rPr lang="fr-BE" sz="3000" dirty="0" err="1">
                      <a:solidFill>
                        <a:schemeClr val="bg1"/>
                      </a:solidFill>
                      <a:latin typeface="Montserrat SemiBold" panose="00000700000000000000" pitchFamily="2" charset="0"/>
                    </a:rPr>
                    <a:t>Your</a:t>
                  </a:r>
                  <a:r>
                    <a:rPr lang="fr-BE" sz="3000" dirty="0">
                      <a:solidFill>
                        <a:schemeClr val="bg1"/>
                      </a:solidFill>
                      <a:latin typeface="Montserrat SemiBold" panose="00000700000000000000" pitchFamily="2" charset="0"/>
                    </a:rPr>
                    <a:t> App</a:t>
                  </a:r>
                </a:p>
              </p:txBody>
            </p:sp>
            <p:pic>
              <p:nvPicPr>
                <p:cNvPr id="59" name="Graphic 58">
                  <a:extLst>
                    <a:ext uri="{FF2B5EF4-FFF2-40B4-BE49-F238E27FC236}">
                      <a16:creationId xmlns:a16="http://schemas.microsoft.com/office/drawing/2014/main" id="{7E7DBB5C-4641-3507-0342-78D36192DB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92245" y="4281704"/>
                  <a:ext cx="701274" cy="701274"/>
                </a:xfrm>
                <a:prstGeom prst="rect">
                  <a:avLst/>
                </a:prstGeom>
              </p:spPr>
            </p:pic>
          </p:grpSp>
        </p:grpSp>
      </p:grpSp>
    </p:spTree>
    <p:extLst>
      <p:ext uri="{BB962C8B-B14F-4D97-AF65-F5344CB8AC3E}">
        <p14:creationId xmlns:p14="http://schemas.microsoft.com/office/powerpoint/2010/main" val="150310834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A simple command</a:t>
            </a:r>
          </a:p>
        </p:txBody>
      </p:sp>
      <p:sp>
        <p:nvSpPr>
          <p:cNvPr id="6" name="TextBox 5">
            <a:extLst>
              <a:ext uri="{FF2B5EF4-FFF2-40B4-BE49-F238E27FC236}">
                <a16:creationId xmlns:a16="http://schemas.microsoft.com/office/drawing/2014/main" id="{DBA1CD32-BDB8-4617-A464-090E974A8CF7}"/>
              </a:ext>
            </a:extLst>
          </p:cNvPr>
          <p:cNvSpPr txBox="1"/>
          <p:nvPr/>
        </p:nvSpPr>
        <p:spPr>
          <a:xfrm>
            <a:off x="2060155" y="3244334"/>
            <a:ext cx="8071691" cy="461665"/>
          </a:xfrm>
          <a:prstGeom prst="rect">
            <a:avLst/>
          </a:prstGeom>
          <a:noFill/>
        </p:spPr>
        <p:txBody>
          <a:bodyPr wrap="square">
            <a:spAutoFit/>
          </a:bodyPr>
          <a:lstStyle/>
          <a:p>
            <a:pPr algn="ctr"/>
            <a:r>
              <a:rPr lang="de-DE" sz="2400" dirty="0" err="1">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err="1">
                <a:solidFill>
                  <a:srgbClr val="CE9178"/>
                </a:solidFill>
                <a:latin typeface="Consolas" panose="020B0609020204030204" pitchFamily="49" charset="0"/>
              </a:rPr>
              <a:t>build</a:t>
            </a:r>
            <a:r>
              <a:rPr lang="de-DE" sz="2400" b="0" dirty="0">
                <a:solidFill>
                  <a:srgbClr val="D4D4D4"/>
                </a:solidFill>
                <a:latin typeface="Consolas" panose="020B0609020204030204" pitchFamily="49" charset="0"/>
              </a:rPr>
              <a:t> </a:t>
            </a:r>
            <a:r>
              <a:rPr lang="de-DE" sz="2400" b="0" dirty="0">
                <a:solidFill>
                  <a:schemeClr val="bg1"/>
                </a:solidFill>
                <a:latin typeface="Consolas" panose="020B0609020204030204" pitchFamily="49" charset="0"/>
              </a:rPr>
              <a:t>-t</a:t>
            </a:r>
            <a:r>
              <a:rPr lang="de-DE" sz="2400" b="0" dirty="0">
                <a:solidFill>
                  <a:srgbClr val="D4D4D4"/>
                </a:solidFill>
                <a:latin typeface="Consolas" panose="020B0609020204030204" pitchFamily="49" charset="0"/>
              </a:rPr>
              <a:t> </a:t>
            </a:r>
            <a:r>
              <a:rPr lang="de-DE" sz="2400" dirty="0" err="1">
                <a:solidFill>
                  <a:srgbClr val="DCDCAA"/>
                </a:solidFill>
                <a:latin typeface="Consolas" panose="020B0609020204030204" pitchFamily="49" charset="0"/>
              </a:rPr>
              <a:t>username</a:t>
            </a:r>
            <a:r>
              <a:rPr lang="de-DE" sz="2400" b="0" dirty="0">
                <a:solidFill>
                  <a:srgbClr val="D4D4D4"/>
                </a:solidFill>
                <a:latin typeface="Consolas" panose="020B0609020204030204" pitchFamily="49" charset="0"/>
              </a:rPr>
              <a:t>/</a:t>
            </a:r>
            <a:r>
              <a:rPr lang="de-DE" sz="2400" dirty="0" err="1">
                <a:solidFill>
                  <a:srgbClr val="DCDCAA"/>
                </a:solidFill>
                <a:latin typeface="Consolas" panose="020B0609020204030204" pitchFamily="49" charset="0"/>
              </a:rPr>
              <a:t>imagename</a:t>
            </a:r>
            <a:r>
              <a:rPr lang="de-DE" sz="2400" b="0" dirty="0" err="1">
                <a:solidFill>
                  <a:srgbClr val="D4D4D4"/>
                </a:solidFill>
                <a:latin typeface="Consolas" panose="020B0609020204030204" pitchFamily="49" charset="0"/>
              </a:rPr>
              <a:t>:</a:t>
            </a:r>
            <a:r>
              <a:rPr lang="de-DE" sz="2400" dirty="0" err="1">
                <a:solidFill>
                  <a:srgbClr val="C586C0"/>
                </a:solidFill>
                <a:latin typeface="Consolas" panose="020B0609020204030204" pitchFamily="49" charset="0"/>
              </a:rPr>
              <a:t>version</a:t>
            </a:r>
            <a:r>
              <a:rPr lang="de-DE" sz="2400" dirty="0">
                <a:solidFill>
                  <a:srgbClr val="C586C0"/>
                </a:solidFill>
                <a:latin typeface="Consolas" panose="020B0609020204030204" pitchFamily="49" charset="0"/>
              </a:rPr>
              <a:t> </a:t>
            </a:r>
            <a:r>
              <a:rPr lang="de-DE" sz="2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5201337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400" dirty="0">
                <a:solidFill>
                  <a:schemeClr val="tx1"/>
                </a:solidFill>
                <a:latin typeface="Montserrat Black" panose="00000A00000000000000" pitchFamily="2" charset="0"/>
              </a:rPr>
              <a:t>To the </a:t>
            </a:r>
            <a:r>
              <a:rPr lang="fr-BE" sz="2400" dirty="0" err="1">
                <a:solidFill>
                  <a:schemeClr val="tx1"/>
                </a:solidFill>
                <a:latin typeface="Montserrat Black" panose="00000A00000000000000" pitchFamily="2" charset="0"/>
              </a:rPr>
              <a:t>clouds</a:t>
            </a:r>
            <a:endParaRPr lang="fr-BE" sz="2400" dirty="0">
              <a:solidFill>
                <a:schemeClr val="tx1"/>
              </a:solidFill>
              <a:latin typeface="Montserrat Black" panose="00000A00000000000000" pitchFamily="2" charset="0"/>
            </a:endParaRPr>
          </a:p>
        </p:txBody>
      </p:sp>
      <p:pic>
        <p:nvPicPr>
          <p:cNvPr id="3" name="Picture 2" descr="Text&#10;&#10;Description automatically generated">
            <a:extLst>
              <a:ext uri="{FF2B5EF4-FFF2-40B4-BE49-F238E27FC236}">
                <a16:creationId xmlns:a16="http://schemas.microsoft.com/office/drawing/2014/main" id="{6C1B50ED-F259-402A-BB92-7ED91F16C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590" y="2333625"/>
            <a:ext cx="8408820" cy="2631913"/>
          </a:xfrm>
          <a:prstGeom prst="rect">
            <a:avLst/>
          </a:prstGeom>
          <a:effectLst>
            <a:outerShdw blurRad="241300" algn="ctr" rotWithShape="0">
              <a:schemeClr val="bg1">
                <a:alpha val="66000"/>
              </a:schemeClr>
            </a:outerShdw>
          </a:effectLst>
        </p:spPr>
      </p:pic>
      <p:cxnSp>
        <p:nvCxnSpPr>
          <p:cNvPr id="5" name="Straight Arrow Connector 4">
            <a:extLst>
              <a:ext uri="{FF2B5EF4-FFF2-40B4-BE49-F238E27FC236}">
                <a16:creationId xmlns:a16="http://schemas.microsoft.com/office/drawing/2014/main" id="{D3D29F45-7376-2151-8B37-A031C93E5014}"/>
              </a:ext>
            </a:extLst>
          </p:cNvPr>
          <p:cNvCxnSpPr>
            <a:cxnSpLocks/>
          </p:cNvCxnSpPr>
          <p:nvPr/>
        </p:nvCxnSpPr>
        <p:spPr>
          <a:xfrm>
            <a:off x="3993502" y="4623421"/>
            <a:ext cx="0" cy="720000"/>
          </a:xfrm>
          <a:prstGeom prst="straightConnector1">
            <a:avLst/>
          </a:prstGeom>
          <a:ln w="53975" cap="rnd">
            <a:solidFill>
              <a:srgbClr val="F79314"/>
            </a:solidFill>
            <a:roun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A65A9F89-FBB4-DDB7-558E-CDB556003465}"/>
              </a:ext>
            </a:extLst>
          </p:cNvPr>
          <p:cNvSpPr/>
          <p:nvPr/>
        </p:nvSpPr>
        <p:spPr>
          <a:xfrm>
            <a:off x="2958347" y="5174495"/>
            <a:ext cx="2070310" cy="450979"/>
          </a:xfrm>
          <a:prstGeom prst="roundRect">
            <a:avLst>
              <a:gd name="adj" fmla="val 5275"/>
            </a:avLst>
          </a:prstGeom>
          <a:solidFill>
            <a:schemeClr val="bg1"/>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500" b="1" dirty="0">
                <a:solidFill>
                  <a:schemeClr val="tx1"/>
                </a:solidFill>
                <a:latin typeface="Consolas" panose="020B0609020204030204" pitchFamily="49" charset="0"/>
              </a:rPr>
              <a:t>Docker push</a:t>
            </a:r>
          </a:p>
        </p:txBody>
      </p:sp>
      <p:cxnSp>
        <p:nvCxnSpPr>
          <p:cNvPr id="10" name="Straight Arrow Connector 9">
            <a:extLst>
              <a:ext uri="{FF2B5EF4-FFF2-40B4-BE49-F238E27FC236}">
                <a16:creationId xmlns:a16="http://schemas.microsoft.com/office/drawing/2014/main" id="{B7659DA8-0A10-006F-BB57-4B7363B333FE}"/>
              </a:ext>
            </a:extLst>
          </p:cNvPr>
          <p:cNvCxnSpPr>
            <a:cxnSpLocks/>
          </p:cNvCxnSpPr>
          <p:nvPr/>
        </p:nvCxnSpPr>
        <p:spPr>
          <a:xfrm>
            <a:off x="7803502" y="1937283"/>
            <a:ext cx="0" cy="720000"/>
          </a:xfrm>
          <a:prstGeom prst="straightConnector1">
            <a:avLst/>
          </a:prstGeom>
          <a:ln w="53975" cap="rnd">
            <a:solidFill>
              <a:srgbClr val="F79314"/>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0A55B263-544A-1963-C87B-AC7D411EFFDE}"/>
              </a:ext>
            </a:extLst>
          </p:cNvPr>
          <p:cNvSpPr/>
          <p:nvPr/>
        </p:nvSpPr>
        <p:spPr>
          <a:xfrm>
            <a:off x="6768347" y="1671089"/>
            <a:ext cx="2070310" cy="450979"/>
          </a:xfrm>
          <a:prstGeom prst="roundRect">
            <a:avLst>
              <a:gd name="adj" fmla="val 5275"/>
            </a:avLst>
          </a:prstGeom>
          <a:solidFill>
            <a:schemeClr val="bg1"/>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500" b="1" dirty="0">
                <a:solidFill>
                  <a:schemeClr val="tx1"/>
                </a:solidFill>
                <a:latin typeface="Consolas" panose="020B0609020204030204" pitchFamily="49" charset="0"/>
              </a:rPr>
              <a:t>Docker pull</a:t>
            </a:r>
          </a:p>
        </p:txBody>
      </p:sp>
    </p:spTree>
    <p:extLst>
      <p:ext uri="{BB962C8B-B14F-4D97-AF65-F5344CB8AC3E}">
        <p14:creationId xmlns:p14="http://schemas.microsoft.com/office/powerpoint/2010/main" val="4242779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1"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6" name="TextBox 45">
            <a:extLst>
              <a:ext uri="{FF2B5EF4-FFF2-40B4-BE49-F238E27FC236}">
                <a16:creationId xmlns:a16="http://schemas.microsoft.com/office/drawing/2014/main" id="{A56171CF-3757-4DBE-8174-991B533FDCE2}"/>
              </a:ext>
            </a:extLst>
          </p:cNvPr>
          <p:cNvSpPr txBox="1"/>
          <p:nvPr/>
        </p:nvSpPr>
        <p:spPr>
          <a:xfrm>
            <a:off x="221673" y="2644170"/>
            <a:ext cx="11887200" cy="156966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9600" b="1" dirty="0">
                <a:solidFill>
                  <a:schemeClr val="bg1"/>
                </a:solidFill>
                <a:effectLst>
                  <a:outerShdw blurRad="241300" sx="102000" sy="102000" algn="ctr" rotWithShape="0">
                    <a:schemeClr val="accent1">
                      <a:alpha val="66000"/>
                    </a:schemeClr>
                  </a:outerShdw>
                </a:effectLst>
                <a:latin typeface="+mj-lt"/>
              </a:rPr>
              <a:t>Containers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5439411" y="2198892"/>
            <a:ext cx="1313178"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Run docker</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05367"/>
            <a:ext cx="312894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050" dirty="0">
                <a:solidFill>
                  <a:schemeClr val="bg1"/>
                </a:solidFill>
                <a:latin typeface="Consolas" panose="020B0609020204030204" pitchFamily="49" charset="0"/>
              </a:rPr>
              <a:t>docker run [OPTIONS] IMAGE[:TAG|@DIGEST] [COMMAND] [ARG...] </a:t>
            </a:r>
          </a:p>
        </p:txBody>
      </p:sp>
    </p:spTree>
    <p:extLst>
      <p:ext uri="{BB962C8B-B14F-4D97-AF65-F5344CB8AC3E}">
        <p14:creationId xmlns:p14="http://schemas.microsoft.com/office/powerpoint/2010/main" val="2135194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Another simple command</a:t>
            </a:r>
          </a:p>
        </p:txBody>
      </p:sp>
      <p:sp>
        <p:nvSpPr>
          <p:cNvPr id="6" name="TextBox 5">
            <a:extLst>
              <a:ext uri="{FF2B5EF4-FFF2-40B4-BE49-F238E27FC236}">
                <a16:creationId xmlns:a16="http://schemas.microsoft.com/office/drawing/2014/main" id="{DBA1CD32-BDB8-4617-A464-090E974A8CF7}"/>
              </a:ext>
            </a:extLst>
          </p:cNvPr>
          <p:cNvSpPr txBox="1"/>
          <p:nvPr/>
        </p:nvSpPr>
        <p:spPr>
          <a:xfrm>
            <a:off x="3131344" y="3244334"/>
            <a:ext cx="5929312" cy="461665"/>
          </a:xfrm>
          <a:prstGeom prst="rect">
            <a:avLst/>
          </a:prstGeom>
          <a:noFill/>
        </p:spPr>
        <p:txBody>
          <a:bodyPr wrap="square">
            <a:spAutoFit/>
          </a:bodyPr>
          <a:lstStyle/>
          <a:p>
            <a:pPr algn="ctr"/>
            <a:r>
              <a:rPr lang="de-DE" sz="2400" dirty="0" err="1">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err="1">
                <a:solidFill>
                  <a:srgbClr val="CE9178"/>
                </a:solidFill>
                <a:latin typeface="Consolas" panose="020B0609020204030204" pitchFamily="49" charset="0"/>
              </a:rPr>
              <a:t>run</a:t>
            </a:r>
            <a:r>
              <a:rPr lang="de-DE" sz="2400" b="0" dirty="0">
                <a:solidFill>
                  <a:srgbClr val="D4D4D4"/>
                </a:solidFill>
                <a:latin typeface="Consolas" panose="020B0609020204030204" pitchFamily="49" charset="0"/>
              </a:rPr>
              <a:t> </a:t>
            </a:r>
            <a:r>
              <a:rPr lang="de-DE" sz="2400" dirty="0" err="1">
                <a:solidFill>
                  <a:srgbClr val="DCDCAA"/>
                </a:solidFill>
                <a:latin typeface="Consolas" panose="020B0609020204030204" pitchFamily="49" charset="0"/>
              </a:rPr>
              <a:t>imageid</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8361068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6A1829-F20E-4422-BD9D-2849055BE123}"/>
              </a:ext>
            </a:extLst>
          </p:cNvPr>
          <p:cNvGrpSpPr/>
          <p:nvPr/>
        </p:nvGrpSpPr>
        <p:grpSpPr>
          <a:xfrm>
            <a:off x="741726" y="1244952"/>
            <a:ext cx="10708548" cy="4368097"/>
            <a:chOff x="741726" y="732612"/>
            <a:chExt cx="10708548" cy="4368097"/>
          </a:xfrm>
        </p:grpSpPr>
        <p:pic>
          <p:nvPicPr>
            <p:cNvPr id="5" name="Picture 4">
              <a:extLst>
                <a:ext uri="{FF2B5EF4-FFF2-40B4-BE49-F238E27FC236}">
                  <a16:creationId xmlns:a16="http://schemas.microsoft.com/office/drawing/2014/main" id="{C61A14FF-BFF5-4AF7-B7EA-36DD1B06D846}"/>
                </a:ext>
              </a:extLst>
            </p:cNvPr>
            <p:cNvPicPr>
              <a:picLocks noChangeAspect="1"/>
            </p:cNvPicPr>
            <p:nvPr/>
          </p:nvPicPr>
          <p:blipFill>
            <a:blip r:embed="rId3">
              <a:clrChange>
                <a:clrFrom>
                  <a:srgbClr val="1C1B22"/>
                </a:clrFrom>
                <a:clrTo>
                  <a:srgbClr val="1C1B22">
                    <a:alpha val="0"/>
                  </a:srgbClr>
                </a:clrTo>
              </a:clrChange>
            </a:blip>
            <a:stretch>
              <a:fillRect/>
            </a:stretch>
          </p:blipFill>
          <p:spPr>
            <a:xfrm>
              <a:off x="741726" y="1181100"/>
              <a:ext cx="10708548" cy="3919609"/>
            </a:xfrm>
            <a:prstGeom prst="rect">
              <a:avLst/>
            </a:prstGeom>
          </p:spPr>
        </p:pic>
        <p:sp>
          <p:nvSpPr>
            <p:cNvPr id="7" name="TextBox 6">
              <a:extLst>
                <a:ext uri="{FF2B5EF4-FFF2-40B4-BE49-F238E27FC236}">
                  <a16:creationId xmlns:a16="http://schemas.microsoft.com/office/drawing/2014/main" id="{A4D93D2F-AAA1-4DD9-9409-D7C6E060B1E1}"/>
                </a:ext>
              </a:extLst>
            </p:cNvPr>
            <p:cNvSpPr txBox="1"/>
            <p:nvPr/>
          </p:nvSpPr>
          <p:spPr>
            <a:xfrm>
              <a:off x="741726" y="732612"/>
              <a:ext cx="2279116" cy="307777"/>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1400" dirty="0">
                  <a:solidFill>
                    <a:schemeClr val="bg1"/>
                  </a:solidFill>
                  <a:latin typeface="Montserrat" panose="00000500000000000000" pitchFamily="2" charset="0"/>
                </a:rPr>
                <a:t>http://localhost:8080</a:t>
              </a:r>
            </a:p>
          </p:txBody>
        </p:sp>
      </p:grpSp>
    </p:spTree>
    <p:extLst>
      <p:ext uri="{BB962C8B-B14F-4D97-AF65-F5344CB8AC3E}">
        <p14:creationId xmlns:p14="http://schemas.microsoft.com/office/powerpoint/2010/main" val="73170228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580089"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Port forwarding</a:t>
            </a:r>
          </a:p>
        </p:txBody>
      </p:sp>
      <p:sp>
        <p:nvSpPr>
          <p:cNvPr id="6" name="TextBox 5">
            <a:extLst>
              <a:ext uri="{FF2B5EF4-FFF2-40B4-BE49-F238E27FC236}">
                <a16:creationId xmlns:a16="http://schemas.microsoft.com/office/drawing/2014/main" id="{DBA1CD32-BDB8-4617-A464-090E974A8CF7}"/>
              </a:ext>
            </a:extLst>
          </p:cNvPr>
          <p:cNvSpPr txBox="1"/>
          <p:nvPr/>
        </p:nvSpPr>
        <p:spPr>
          <a:xfrm>
            <a:off x="3131344" y="3244334"/>
            <a:ext cx="5929312" cy="461665"/>
          </a:xfrm>
          <a:prstGeom prst="rect">
            <a:avLst/>
          </a:prstGeom>
          <a:noFill/>
        </p:spPr>
        <p:txBody>
          <a:bodyPr wrap="square">
            <a:spAutoFit/>
          </a:bodyPr>
          <a:lstStyle/>
          <a:p>
            <a:pPr algn="ctr"/>
            <a:r>
              <a:rPr lang="de-DE" sz="2400" dirty="0" err="1">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err="1">
                <a:solidFill>
                  <a:srgbClr val="CE9178"/>
                </a:solidFill>
                <a:latin typeface="Consolas" panose="020B0609020204030204" pitchFamily="49" charset="0"/>
              </a:rPr>
              <a:t>run</a:t>
            </a:r>
            <a:r>
              <a:rPr lang="de-DE" sz="2400" b="0" dirty="0">
                <a:solidFill>
                  <a:srgbClr val="D4D4D4"/>
                </a:solidFill>
                <a:latin typeface="Consolas" panose="020B0609020204030204" pitchFamily="49" charset="0"/>
              </a:rPr>
              <a:t> </a:t>
            </a:r>
            <a:r>
              <a:rPr lang="de-DE" sz="2400" b="0" dirty="0">
                <a:solidFill>
                  <a:schemeClr val="bg1"/>
                </a:solidFill>
                <a:latin typeface="Consolas" panose="020B0609020204030204" pitchFamily="49" charset="0"/>
              </a:rPr>
              <a:t>–p</a:t>
            </a:r>
            <a:r>
              <a:rPr lang="de-DE" sz="2400" b="0" dirty="0">
                <a:solidFill>
                  <a:srgbClr val="D4D4D4"/>
                </a:solidFill>
                <a:latin typeface="Consolas" panose="020B0609020204030204" pitchFamily="49" charset="0"/>
              </a:rPr>
              <a:t> 5000:</a:t>
            </a:r>
            <a:r>
              <a:rPr lang="de-DE" sz="2400" b="0" dirty="0">
                <a:solidFill>
                  <a:srgbClr val="B4B4B4"/>
                </a:solidFill>
                <a:latin typeface="Consolas" panose="020B0609020204030204" pitchFamily="49" charset="0"/>
              </a:rPr>
              <a:t>8080</a:t>
            </a:r>
            <a:r>
              <a:rPr lang="de-DE" sz="2400" b="0" dirty="0">
                <a:solidFill>
                  <a:srgbClr val="D4D4D4"/>
                </a:solidFill>
                <a:latin typeface="Consolas" panose="020B0609020204030204" pitchFamily="49" charset="0"/>
              </a:rPr>
              <a:t> </a:t>
            </a:r>
            <a:r>
              <a:rPr lang="de-DE" sz="2400" dirty="0" err="1">
                <a:solidFill>
                  <a:srgbClr val="DCDCAA"/>
                </a:solidFill>
                <a:latin typeface="Consolas" panose="020B0609020204030204" pitchFamily="49" charset="0"/>
              </a:rPr>
              <a:t>imageid</a:t>
            </a:r>
            <a:endParaRPr lang="de-DE" sz="24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CEBBE368-1B04-4A4A-85C3-DC5EDD478052}"/>
              </a:ext>
            </a:extLst>
          </p:cNvPr>
          <p:cNvSpPr txBox="1"/>
          <p:nvPr/>
        </p:nvSpPr>
        <p:spPr>
          <a:xfrm>
            <a:off x="5432725" y="3985036"/>
            <a:ext cx="3076575" cy="369332"/>
          </a:xfrm>
          <a:prstGeom prst="rect">
            <a:avLst/>
          </a:prstGeom>
          <a:noFill/>
        </p:spPr>
        <p:txBody>
          <a:bodyPr wrap="square" rtlCol="0">
            <a:spAutoFit/>
          </a:bodyPr>
          <a:lstStyle/>
          <a:p>
            <a:pPr algn="ctr"/>
            <a:r>
              <a:rPr lang="fr-BE" dirty="0">
                <a:solidFill>
                  <a:srgbClr val="D4D4D4"/>
                </a:solidFill>
                <a:latin typeface="Montserrat Black" panose="00000A00000000000000" pitchFamily="2" charset="0"/>
              </a:rPr>
              <a:t>LOCAL</a:t>
            </a:r>
            <a:r>
              <a:rPr lang="fr-BE" dirty="0">
                <a:solidFill>
                  <a:schemeClr val="bg1"/>
                </a:solidFill>
                <a:latin typeface="Montserrat Black" panose="00000A00000000000000" pitchFamily="2" charset="0"/>
              </a:rPr>
              <a:t> : </a:t>
            </a:r>
            <a:r>
              <a:rPr lang="fr-BE" dirty="0">
                <a:solidFill>
                  <a:srgbClr val="B4B4B4"/>
                </a:solidFill>
                <a:latin typeface="Montserrat Black" panose="00000A00000000000000" pitchFamily="2" charset="0"/>
              </a:rPr>
              <a:t>CONTAINER</a:t>
            </a:r>
          </a:p>
        </p:txBody>
      </p:sp>
    </p:spTree>
    <p:extLst>
      <p:ext uri="{BB962C8B-B14F-4D97-AF65-F5344CB8AC3E}">
        <p14:creationId xmlns:p14="http://schemas.microsoft.com/office/powerpoint/2010/main" val="418951183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78DE91D-E438-496B-A63D-D55FE2A41BAF}"/>
              </a:ext>
            </a:extLst>
          </p:cNvPr>
          <p:cNvGrpSpPr/>
          <p:nvPr/>
        </p:nvGrpSpPr>
        <p:grpSpPr>
          <a:xfrm>
            <a:off x="4202601" y="3001446"/>
            <a:ext cx="3786799" cy="855107"/>
            <a:chOff x="741726" y="1244952"/>
            <a:chExt cx="3786799" cy="855107"/>
          </a:xfrm>
        </p:grpSpPr>
        <p:sp>
          <p:nvSpPr>
            <p:cNvPr id="7" name="TextBox 6">
              <a:extLst>
                <a:ext uri="{FF2B5EF4-FFF2-40B4-BE49-F238E27FC236}">
                  <a16:creationId xmlns:a16="http://schemas.microsoft.com/office/drawing/2014/main" id="{A4D93D2F-AAA1-4DD9-9409-D7C6E060B1E1}"/>
                </a:ext>
              </a:extLst>
            </p:cNvPr>
            <p:cNvSpPr txBox="1"/>
            <p:nvPr/>
          </p:nvSpPr>
          <p:spPr>
            <a:xfrm>
              <a:off x="741726" y="1244952"/>
              <a:ext cx="2279116" cy="307777"/>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1400" dirty="0">
                  <a:solidFill>
                    <a:schemeClr val="bg1"/>
                  </a:solidFill>
                  <a:latin typeface="Montserrat" panose="00000500000000000000" pitchFamily="2" charset="0"/>
                </a:rPr>
                <a:t>http://localhost:5000</a:t>
              </a:r>
            </a:p>
          </p:txBody>
        </p:sp>
        <p:sp>
          <p:nvSpPr>
            <p:cNvPr id="6" name="TextBox 5">
              <a:extLst>
                <a:ext uri="{FF2B5EF4-FFF2-40B4-BE49-F238E27FC236}">
                  <a16:creationId xmlns:a16="http://schemas.microsoft.com/office/drawing/2014/main" id="{1969ED59-164B-4389-9530-5479161CD529}"/>
                </a:ext>
              </a:extLst>
            </p:cNvPr>
            <p:cNvSpPr txBox="1"/>
            <p:nvPr/>
          </p:nvSpPr>
          <p:spPr>
            <a:xfrm>
              <a:off x="741726" y="1730727"/>
              <a:ext cx="3786799" cy="369332"/>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1800" dirty="0">
                  <a:solidFill>
                    <a:schemeClr val="bg1"/>
                  </a:solidFill>
                  <a:latin typeface="Montserrat" panose="00000500000000000000" pitchFamily="2" charset="0"/>
                </a:rPr>
                <a:t>{"</a:t>
              </a:r>
              <a:r>
                <a:rPr lang="en-US" sz="1800" dirty="0" err="1">
                  <a:solidFill>
                    <a:schemeClr val="bg1"/>
                  </a:solidFill>
                  <a:latin typeface="Montserrat" panose="00000500000000000000" pitchFamily="2" charset="0"/>
                </a:rPr>
                <a:t>message":"Docker</a:t>
              </a:r>
              <a:r>
                <a:rPr lang="en-US" sz="1800" dirty="0">
                  <a:solidFill>
                    <a:schemeClr val="bg1"/>
                  </a:solidFill>
                  <a:latin typeface="Montserrat" panose="00000500000000000000" pitchFamily="2" charset="0"/>
                </a:rPr>
                <a:t> is easy </a:t>
              </a:r>
              <a:r>
                <a:rPr lang="fr-BE" sz="1800" b="0" dirty="0">
                  <a:solidFill>
                    <a:srgbClr val="CE9178"/>
                  </a:solidFill>
                  <a:effectLst/>
                  <a:latin typeface="Consolas" panose="020B0609020204030204" pitchFamily="49" charset="0"/>
                </a:rPr>
                <a:t>🐳</a:t>
              </a:r>
              <a:r>
                <a:rPr lang="en-US" sz="1800" dirty="0">
                  <a:solidFill>
                    <a:schemeClr val="bg1"/>
                  </a:solidFill>
                  <a:latin typeface="Montserrat" panose="00000500000000000000" pitchFamily="2" charset="0"/>
                </a:rPr>
                <a:t>"}</a:t>
              </a:r>
            </a:p>
          </p:txBody>
        </p:sp>
      </p:grpSp>
    </p:spTree>
    <p:extLst>
      <p:ext uri="{BB962C8B-B14F-4D97-AF65-F5344CB8AC3E}">
        <p14:creationId xmlns:p14="http://schemas.microsoft.com/office/powerpoint/2010/main" val="419729328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dirty="0"/>
          </a:p>
        </p:txBody>
      </p:sp>
      <p:sp>
        <p:nvSpPr>
          <p:cNvPr id="46" name="TextBox 45">
            <a:extLst>
              <a:ext uri="{FF2B5EF4-FFF2-40B4-BE49-F238E27FC236}">
                <a16:creationId xmlns:a16="http://schemas.microsoft.com/office/drawing/2014/main" id="{A56171CF-3757-4DBE-8174-991B533FDCE2}"/>
              </a:ext>
            </a:extLst>
          </p:cNvPr>
          <p:cNvSpPr txBox="1"/>
          <p:nvPr/>
        </p:nvSpPr>
        <p:spPr>
          <a:xfrm>
            <a:off x="2376620" y="2644170"/>
            <a:ext cx="7438761" cy="156966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9600" b="1" dirty="0">
                <a:solidFill>
                  <a:schemeClr val="bg1"/>
                </a:solidFill>
                <a:effectLst>
                  <a:outerShdw blurRad="241300" sx="102000" sy="102000" algn="ctr" rotWithShape="0">
                    <a:schemeClr val="accent1">
                      <a:alpha val="66000"/>
                    </a:schemeClr>
                  </a:outerShdw>
                </a:effectLst>
                <a:latin typeface="+mj-lt"/>
              </a:rPr>
              <a:t>Volumes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5097393" y="2198892"/>
            <a:ext cx="1997214"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Time to share data</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59229"/>
            <a:ext cx="3128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400" dirty="0">
                <a:solidFill>
                  <a:schemeClr val="bg1"/>
                </a:solidFill>
                <a:latin typeface="Consolas" panose="020B0609020204030204" pitchFamily="49" charset="0"/>
              </a:rPr>
              <a:t>docker volume </a:t>
            </a:r>
            <a:r>
              <a:rPr lang="fr-FR" altLang="fr-FR" sz="1400" dirty="0" err="1">
                <a:solidFill>
                  <a:schemeClr val="bg1"/>
                </a:solidFill>
                <a:latin typeface="Consolas" panose="020B0609020204030204" pitchFamily="49" charset="0"/>
              </a:rPr>
              <a:t>create</a:t>
            </a:r>
            <a:r>
              <a:rPr lang="fr-FR" altLang="fr-FR" sz="1400" dirty="0">
                <a:solidFill>
                  <a:schemeClr val="bg1"/>
                </a:solidFill>
                <a:latin typeface="Consolas" panose="020B0609020204030204" pitchFamily="49" charset="0"/>
              </a:rPr>
              <a:t> [</a:t>
            </a:r>
            <a:r>
              <a:rPr lang="fr-FR" altLang="fr-FR" sz="1400" dirty="0" err="1">
                <a:solidFill>
                  <a:schemeClr val="bg1"/>
                </a:solidFill>
                <a:latin typeface="Consolas" panose="020B0609020204030204" pitchFamily="49" charset="0"/>
              </a:rPr>
              <a:t>name</a:t>
            </a:r>
            <a:r>
              <a:rPr lang="fr-FR" altLang="fr-FR" sz="1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4023687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E438075-815E-49E4-9539-DD9358BFBD99}"/>
              </a:ext>
            </a:extLst>
          </p:cNvPr>
          <p:cNvGrpSpPr/>
          <p:nvPr/>
        </p:nvGrpSpPr>
        <p:grpSpPr>
          <a:xfrm>
            <a:off x="2491060" y="0"/>
            <a:ext cx="7105924" cy="6858000"/>
            <a:chOff x="2491060" y="0"/>
            <a:chExt cx="7105924" cy="6858000"/>
          </a:xfrm>
        </p:grpSpPr>
        <p:grpSp>
          <p:nvGrpSpPr>
            <p:cNvPr id="4" name="Group 3">
              <a:extLst>
                <a:ext uri="{FF2B5EF4-FFF2-40B4-BE49-F238E27FC236}">
                  <a16:creationId xmlns:a16="http://schemas.microsoft.com/office/drawing/2014/main" id="{66B108AE-8D85-4C0A-BEE1-42B9B9DC2EEB}"/>
                </a:ext>
              </a:extLst>
            </p:cNvPr>
            <p:cNvGrpSpPr/>
            <p:nvPr/>
          </p:nvGrpSpPr>
          <p:grpSpPr>
            <a:xfrm>
              <a:off x="2968019" y="0"/>
              <a:ext cx="6255962" cy="6858000"/>
              <a:chOff x="2968019" y="0"/>
              <a:chExt cx="6255962" cy="6858000"/>
            </a:xfrm>
          </p:grpSpPr>
          <p:pic>
            <p:nvPicPr>
              <p:cNvPr id="5" name="Picture 4" descr="Diagram&#10;&#10;Description automatically generated">
                <a:extLst>
                  <a:ext uri="{FF2B5EF4-FFF2-40B4-BE49-F238E27FC236}">
                    <a16:creationId xmlns:a16="http://schemas.microsoft.com/office/drawing/2014/main" id="{91623772-ABB0-4302-8B48-25F1A44D6308}"/>
                  </a:ext>
                </a:extLst>
              </p:cNvPr>
              <p:cNvPicPr>
                <a:picLocks noChangeAspect="1"/>
              </p:cNvPicPr>
              <p:nvPr/>
            </p:nvPicPr>
            <p:blipFill>
              <a:blip r:embed="rId2">
                <a:clrChange>
                  <a:clrFrom>
                    <a:srgbClr val="F0F4F7"/>
                  </a:clrFrom>
                  <a:clrTo>
                    <a:srgbClr val="F0F4F7">
                      <a:alpha val="0"/>
                    </a:srgbClr>
                  </a:clrTo>
                </a:clrChange>
                <a:extLst>
                  <a:ext uri="{28A0092B-C50C-407E-A947-70E740481C1C}">
                    <a14:useLocalDpi xmlns:a14="http://schemas.microsoft.com/office/drawing/2010/main" val="0"/>
                  </a:ext>
                </a:extLst>
              </a:blip>
              <a:stretch>
                <a:fillRect/>
              </a:stretch>
            </p:blipFill>
            <p:spPr>
              <a:xfrm>
                <a:off x="2968019" y="0"/>
                <a:ext cx="6255962" cy="6858000"/>
              </a:xfrm>
              <a:prstGeom prst="rect">
                <a:avLst/>
              </a:prstGeom>
            </p:spPr>
          </p:pic>
          <p:sp useBgFill="1">
            <p:nvSpPr>
              <p:cNvPr id="2" name="Rectangle 1">
                <a:extLst>
                  <a:ext uri="{FF2B5EF4-FFF2-40B4-BE49-F238E27FC236}">
                    <a16:creationId xmlns:a16="http://schemas.microsoft.com/office/drawing/2014/main" id="{F737D473-2EF1-4DF9-8E1F-74C8180B7273}"/>
                  </a:ext>
                </a:extLst>
              </p:cNvPr>
              <p:cNvSpPr/>
              <p:nvPr/>
            </p:nvSpPr>
            <p:spPr>
              <a:xfrm>
                <a:off x="4695825" y="1104900"/>
                <a:ext cx="1209675" cy="200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6" name="Rectangle 5">
                <a:extLst>
                  <a:ext uri="{FF2B5EF4-FFF2-40B4-BE49-F238E27FC236}">
                    <a16:creationId xmlns:a16="http://schemas.microsoft.com/office/drawing/2014/main" id="{6D91FD72-717D-4E71-AC94-E89C96A28CA9}"/>
                  </a:ext>
                </a:extLst>
              </p:cNvPr>
              <p:cNvSpPr/>
              <p:nvPr/>
            </p:nvSpPr>
            <p:spPr>
              <a:xfrm>
                <a:off x="4695825" y="2762250"/>
                <a:ext cx="1209675" cy="200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7" name="Rectangle 6">
                <a:extLst>
                  <a:ext uri="{FF2B5EF4-FFF2-40B4-BE49-F238E27FC236}">
                    <a16:creationId xmlns:a16="http://schemas.microsoft.com/office/drawing/2014/main" id="{51FFB8C0-31FE-46E2-8035-3BD1EDDEC44E}"/>
                  </a:ext>
                </a:extLst>
              </p:cNvPr>
              <p:cNvSpPr/>
              <p:nvPr/>
            </p:nvSpPr>
            <p:spPr>
              <a:xfrm>
                <a:off x="4695825" y="4419600"/>
                <a:ext cx="1209675"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8" name="Rectangle 7">
                <a:extLst>
                  <a:ext uri="{FF2B5EF4-FFF2-40B4-BE49-F238E27FC236}">
                    <a16:creationId xmlns:a16="http://schemas.microsoft.com/office/drawing/2014/main" id="{50211525-E05E-4149-B0C1-FA3B6720C64E}"/>
                  </a:ext>
                </a:extLst>
              </p:cNvPr>
              <p:cNvSpPr/>
              <p:nvPr/>
            </p:nvSpPr>
            <p:spPr>
              <a:xfrm>
                <a:off x="4695824" y="6410325"/>
                <a:ext cx="1209675"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9" name="Rectangle 8">
                <a:extLst>
                  <a:ext uri="{FF2B5EF4-FFF2-40B4-BE49-F238E27FC236}">
                    <a16:creationId xmlns:a16="http://schemas.microsoft.com/office/drawing/2014/main" id="{5760D490-A44D-455F-A231-C407527C40B7}"/>
                  </a:ext>
                </a:extLst>
              </p:cNvPr>
              <p:cNvSpPr/>
              <p:nvPr/>
            </p:nvSpPr>
            <p:spPr>
              <a:xfrm>
                <a:off x="3010880" y="4419600"/>
                <a:ext cx="1209675"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10" name="Rectangle 9">
                <a:extLst>
                  <a:ext uri="{FF2B5EF4-FFF2-40B4-BE49-F238E27FC236}">
                    <a16:creationId xmlns:a16="http://schemas.microsoft.com/office/drawing/2014/main" id="{B9033E13-AE75-4526-9A6A-2EACCAB48B3A}"/>
                  </a:ext>
                </a:extLst>
              </p:cNvPr>
              <p:cNvSpPr/>
              <p:nvPr/>
            </p:nvSpPr>
            <p:spPr>
              <a:xfrm>
                <a:off x="6355065" y="4419599"/>
                <a:ext cx="1209675"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useBgFill="1">
            <p:nvSpPr>
              <p:cNvPr id="11" name="Rectangle 10">
                <a:extLst>
                  <a:ext uri="{FF2B5EF4-FFF2-40B4-BE49-F238E27FC236}">
                    <a16:creationId xmlns:a16="http://schemas.microsoft.com/office/drawing/2014/main" id="{8ABF28F4-AACF-4F43-B3C2-B0A5F743954C}"/>
                  </a:ext>
                </a:extLst>
              </p:cNvPr>
              <p:cNvSpPr/>
              <p:nvPr/>
            </p:nvSpPr>
            <p:spPr>
              <a:xfrm>
                <a:off x="7789523" y="4424360"/>
                <a:ext cx="1209675"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20" name="TextBox 19">
              <a:extLst>
                <a:ext uri="{FF2B5EF4-FFF2-40B4-BE49-F238E27FC236}">
                  <a16:creationId xmlns:a16="http://schemas.microsoft.com/office/drawing/2014/main" id="{79507EF1-BC13-4AEC-BBAF-0A76F0D1DCF5}"/>
                </a:ext>
              </a:extLst>
            </p:cNvPr>
            <p:cNvSpPr txBox="1"/>
            <p:nvPr/>
          </p:nvSpPr>
          <p:spPr>
            <a:xfrm>
              <a:off x="4843461" y="985927"/>
              <a:ext cx="914400" cy="369332"/>
            </a:xfrm>
            <a:prstGeom prst="rect">
              <a:avLst/>
            </a:prstGeom>
            <a:noFill/>
          </p:spPr>
          <p:txBody>
            <a:bodyPr wrap="square" rtlCol="0">
              <a:spAutoFit/>
            </a:bodyPr>
            <a:lstStyle/>
            <a:p>
              <a:pPr algn="ctr"/>
              <a:r>
                <a:rPr lang="fr-BE" dirty="0">
                  <a:solidFill>
                    <a:schemeClr val="bg1"/>
                  </a:solidFill>
                  <a:latin typeface="Montserrat" panose="00000500000000000000" pitchFamily="2" charset="0"/>
                </a:rPr>
                <a:t>Host</a:t>
              </a:r>
            </a:p>
          </p:txBody>
        </p:sp>
        <p:sp>
          <p:nvSpPr>
            <p:cNvPr id="21" name="TextBox 20">
              <a:extLst>
                <a:ext uri="{FF2B5EF4-FFF2-40B4-BE49-F238E27FC236}">
                  <a16:creationId xmlns:a16="http://schemas.microsoft.com/office/drawing/2014/main" id="{53A2799A-57AC-45D3-9F15-BC2DE12FBA26}"/>
                </a:ext>
              </a:extLst>
            </p:cNvPr>
            <p:cNvSpPr txBox="1"/>
            <p:nvPr/>
          </p:nvSpPr>
          <p:spPr>
            <a:xfrm>
              <a:off x="4028280" y="2592943"/>
              <a:ext cx="2544761" cy="369332"/>
            </a:xfrm>
            <a:prstGeom prst="rect">
              <a:avLst/>
            </a:prstGeom>
            <a:noFill/>
          </p:spPr>
          <p:txBody>
            <a:bodyPr wrap="square" rtlCol="0">
              <a:spAutoFit/>
            </a:bodyPr>
            <a:lstStyle/>
            <a:p>
              <a:pPr algn="ctr"/>
              <a:r>
                <a:rPr lang="fr-BE" dirty="0">
                  <a:solidFill>
                    <a:schemeClr val="bg1"/>
                  </a:solidFill>
                  <a:latin typeface="Montserrat" panose="00000500000000000000" pitchFamily="2" charset="0"/>
                </a:rPr>
                <a:t>Docker</a:t>
              </a:r>
            </a:p>
          </p:txBody>
        </p:sp>
        <p:sp>
          <p:nvSpPr>
            <p:cNvPr id="22" name="TextBox 21">
              <a:extLst>
                <a:ext uri="{FF2B5EF4-FFF2-40B4-BE49-F238E27FC236}">
                  <a16:creationId xmlns:a16="http://schemas.microsoft.com/office/drawing/2014/main" id="{554D6BB8-BD4C-4659-A735-DA7DDD1D4CC3}"/>
                </a:ext>
              </a:extLst>
            </p:cNvPr>
            <p:cNvSpPr txBox="1"/>
            <p:nvPr/>
          </p:nvSpPr>
          <p:spPr>
            <a:xfrm>
              <a:off x="2491060" y="4424690"/>
              <a:ext cx="2247560" cy="261610"/>
            </a:xfrm>
            <a:prstGeom prst="rect">
              <a:avLst/>
            </a:prstGeom>
            <a:noFill/>
          </p:spPr>
          <p:txBody>
            <a:bodyPr wrap="square" rtlCol="0">
              <a:spAutoFit/>
            </a:bodyPr>
            <a:lstStyle/>
            <a:p>
              <a:pPr algn="ctr"/>
              <a:r>
                <a:rPr lang="fr-BE" sz="1100" dirty="0">
                  <a:solidFill>
                    <a:schemeClr val="bg1"/>
                  </a:solidFill>
                  <a:latin typeface="Montserrat" panose="00000500000000000000" pitchFamily="2" charset="0"/>
                </a:rPr>
                <a:t>MySQL Container</a:t>
              </a:r>
            </a:p>
          </p:txBody>
        </p:sp>
        <p:sp>
          <p:nvSpPr>
            <p:cNvPr id="23" name="TextBox 22">
              <a:extLst>
                <a:ext uri="{FF2B5EF4-FFF2-40B4-BE49-F238E27FC236}">
                  <a16:creationId xmlns:a16="http://schemas.microsoft.com/office/drawing/2014/main" id="{7A35CE8C-0192-49C8-B547-133084756FC0}"/>
                </a:ext>
              </a:extLst>
            </p:cNvPr>
            <p:cNvSpPr txBox="1"/>
            <p:nvPr/>
          </p:nvSpPr>
          <p:spPr>
            <a:xfrm>
              <a:off x="4174015" y="4424690"/>
              <a:ext cx="2247560" cy="261610"/>
            </a:xfrm>
            <a:prstGeom prst="rect">
              <a:avLst/>
            </a:prstGeom>
            <a:noFill/>
          </p:spPr>
          <p:txBody>
            <a:bodyPr wrap="square" rtlCol="0">
              <a:spAutoFit/>
            </a:bodyPr>
            <a:lstStyle/>
            <a:p>
              <a:pPr algn="ctr"/>
              <a:r>
                <a:rPr lang="fr-BE" sz="1100" dirty="0">
                  <a:solidFill>
                    <a:schemeClr val="bg1"/>
                  </a:solidFill>
                  <a:latin typeface="Montserrat" panose="00000500000000000000" pitchFamily="2" charset="0"/>
                </a:rPr>
                <a:t>PHPMyAdmin Container</a:t>
              </a:r>
            </a:p>
          </p:txBody>
        </p:sp>
        <p:sp>
          <p:nvSpPr>
            <p:cNvPr id="24" name="TextBox 23">
              <a:extLst>
                <a:ext uri="{FF2B5EF4-FFF2-40B4-BE49-F238E27FC236}">
                  <a16:creationId xmlns:a16="http://schemas.microsoft.com/office/drawing/2014/main" id="{303F4949-372C-439C-B9C9-CE245DD37E92}"/>
                </a:ext>
              </a:extLst>
            </p:cNvPr>
            <p:cNvSpPr txBox="1"/>
            <p:nvPr/>
          </p:nvSpPr>
          <p:spPr>
            <a:xfrm>
              <a:off x="5830659" y="4424690"/>
              <a:ext cx="2247560" cy="261610"/>
            </a:xfrm>
            <a:prstGeom prst="rect">
              <a:avLst/>
            </a:prstGeom>
            <a:noFill/>
          </p:spPr>
          <p:txBody>
            <a:bodyPr wrap="square" rtlCol="0">
              <a:spAutoFit/>
            </a:bodyPr>
            <a:lstStyle/>
            <a:p>
              <a:pPr algn="ctr"/>
              <a:r>
                <a:rPr lang="fr-BE" sz="1100" dirty="0">
                  <a:solidFill>
                    <a:schemeClr val="bg1"/>
                  </a:solidFill>
                  <a:latin typeface="Montserrat" panose="00000500000000000000" pitchFamily="2" charset="0"/>
                </a:rPr>
                <a:t>Apache Container</a:t>
              </a:r>
            </a:p>
          </p:txBody>
        </p:sp>
        <p:sp>
          <p:nvSpPr>
            <p:cNvPr id="25" name="TextBox 24">
              <a:extLst>
                <a:ext uri="{FF2B5EF4-FFF2-40B4-BE49-F238E27FC236}">
                  <a16:creationId xmlns:a16="http://schemas.microsoft.com/office/drawing/2014/main" id="{18791152-29D8-4D40-B898-99A63D684988}"/>
                </a:ext>
              </a:extLst>
            </p:cNvPr>
            <p:cNvSpPr txBox="1"/>
            <p:nvPr/>
          </p:nvSpPr>
          <p:spPr>
            <a:xfrm>
              <a:off x="7349424" y="4424690"/>
              <a:ext cx="2247560" cy="261610"/>
            </a:xfrm>
            <a:prstGeom prst="rect">
              <a:avLst/>
            </a:prstGeom>
            <a:noFill/>
          </p:spPr>
          <p:txBody>
            <a:bodyPr wrap="square" rtlCol="0">
              <a:spAutoFit/>
            </a:bodyPr>
            <a:lstStyle/>
            <a:p>
              <a:pPr algn="ctr"/>
              <a:r>
                <a:rPr lang="fr-BE" sz="1100" dirty="0">
                  <a:solidFill>
                    <a:schemeClr val="bg1"/>
                  </a:solidFill>
                  <a:latin typeface="Montserrat" panose="00000500000000000000" pitchFamily="2" charset="0"/>
                </a:rPr>
                <a:t>Volumes</a:t>
              </a:r>
            </a:p>
          </p:txBody>
        </p:sp>
        <p:sp>
          <p:nvSpPr>
            <p:cNvPr id="26" name="TextBox 25">
              <a:extLst>
                <a:ext uri="{FF2B5EF4-FFF2-40B4-BE49-F238E27FC236}">
                  <a16:creationId xmlns:a16="http://schemas.microsoft.com/office/drawing/2014/main" id="{A76D6818-9019-42B4-A300-257D2A917585}"/>
                </a:ext>
              </a:extLst>
            </p:cNvPr>
            <p:cNvSpPr txBox="1"/>
            <p:nvPr/>
          </p:nvSpPr>
          <p:spPr>
            <a:xfrm>
              <a:off x="4178837" y="6410324"/>
              <a:ext cx="2247560" cy="261610"/>
            </a:xfrm>
            <a:prstGeom prst="rect">
              <a:avLst/>
            </a:prstGeom>
            <a:noFill/>
          </p:spPr>
          <p:txBody>
            <a:bodyPr wrap="square" rtlCol="0">
              <a:spAutoFit/>
            </a:bodyPr>
            <a:lstStyle/>
            <a:p>
              <a:pPr algn="ctr"/>
              <a:r>
                <a:rPr lang="fr-BE" sz="1100" dirty="0">
                  <a:solidFill>
                    <a:schemeClr val="bg1"/>
                  </a:solidFill>
                  <a:latin typeface="Montserrat" panose="00000500000000000000" pitchFamily="2" charset="0"/>
                </a:rPr>
                <a:t>Navigateur web</a:t>
              </a:r>
            </a:p>
          </p:txBody>
        </p:sp>
      </p:grpSp>
    </p:spTree>
    <p:extLst>
      <p:ext uri="{BB962C8B-B14F-4D97-AF65-F5344CB8AC3E}">
        <p14:creationId xmlns:p14="http://schemas.microsoft.com/office/powerpoint/2010/main" val="288616133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FA45A49-6B94-42C9-B93C-B547787491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814" y="1657350"/>
            <a:ext cx="11918373" cy="3543300"/>
          </a:xfrm>
          <a:prstGeom prst="rect">
            <a:avLst/>
          </a:prstGeom>
        </p:spPr>
      </p:pic>
    </p:spTree>
    <p:extLst>
      <p:ext uri="{BB962C8B-B14F-4D97-AF65-F5344CB8AC3E}">
        <p14:creationId xmlns:p14="http://schemas.microsoft.com/office/powerpoint/2010/main" val="65802805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BE8A3B1B-BCDD-415B-839E-560ED73D45AF}"/>
              </a:ext>
            </a:extLst>
          </p:cNvPr>
          <p:cNvCxnSpPr/>
          <p:nvPr/>
        </p:nvCxnSpPr>
        <p:spPr>
          <a:xfrm>
            <a:off x="4031801" y="3593990"/>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232013-2DA6-4EDC-B27D-8879D6E1B041}"/>
              </a:ext>
            </a:extLst>
          </p:cNvPr>
          <p:cNvCxnSpPr>
            <a:cxnSpLocks/>
          </p:cNvCxnSpPr>
          <p:nvPr/>
        </p:nvCxnSpPr>
        <p:spPr>
          <a:xfrm>
            <a:off x="4031801" y="3593990"/>
            <a:ext cx="0" cy="2272679"/>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D69F9C-E1BD-4458-8AA9-F3BF8DCCEB21}"/>
              </a:ext>
            </a:extLst>
          </p:cNvPr>
          <p:cNvCxnSpPr>
            <a:cxnSpLocks/>
          </p:cNvCxnSpPr>
          <p:nvPr/>
        </p:nvCxnSpPr>
        <p:spPr>
          <a:xfrm>
            <a:off x="4031801" y="5866669"/>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1F0CCF7-018E-4E03-B024-A40980D4791E}"/>
              </a:ext>
            </a:extLst>
          </p:cNvPr>
          <p:cNvSpPr txBox="1"/>
          <p:nvPr/>
        </p:nvSpPr>
        <p:spPr>
          <a:xfrm>
            <a:off x="1785330" y="4116825"/>
            <a:ext cx="2161169" cy="1015663"/>
          </a:xfrm>
          <a:prstGeom prst="rect">
            <a:avLst/>
          </a:prstGeom>
          <a:noFill/>
        </p:spPr>
        <p:txBody>
          <a:bodyPr wrap="none" rtlCol="0">
            <a:spAutoFit/>
          </a:bodyPr>
          <a:lstStyle/>
          <a:p>
            <a:pPr algn="r"/>
            <a:r>
              <a:rPr lang="fr-BE" sz="3000" dirty="0">
                <a:solidFill>
                  <a:schemeClr val="bg1"/>
                </a:solidFill>
                <a:latin typeface="Montserrat Black" panose="00000A00000000000000" pitchFamily="2" charset="0"/>
              </a:rPr>
              <a:t>HOST</a:t>
            </a:r>
          </a:p>
          <a:p>
            <a:pPr algn="r"/>
            <a:r>
              <a:rPr lang="fr-BE" sz="3000" dirty="0">
                <a:solidFill>
                  <a:schemeClr val="bg1"/>
                </a:solidFill>
                <a:latin typeface="Montserrat Black" panose="00000A00000000000000" pitchFamily="2" charset="0"/>
              </a:rPr>
              <a:t>MACHINE</a:t>
            </a:r>
          </a:p>
        </p:txBody>
      </p:sp>
      <p:sp>
        <p:nvSpPr>
          <p:cNvPr id="8" name="Rectangle 7">
            <a:extLst>
              <a:ext uri="{FF2B5EF4-FFF2-40B4-BE49-F238E27FC236}">
                <a16:creationId xmlns:a16="http://schemas.microsoft.com/office/drawing/2014/main" id="{AF5BF7DB-8483-49AC-AFF0-3E59BFF0AC05}"/>
              </a:ext>
            </a:extLst>
          </p:cNvPr>
          <p:cNvSpPr/>
          <p:nvPr/>
        </p:nvSpPr>
        <p:spPr>
          <a:xfrm>
            <a:off x="4783111" y="3593991"/>
            <a:ext cx="5623559"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31" name="Group 30">
            <a:extLst>
              <a:ext uri="{FF2B5EF4-FFF2-40B4-BE49-F238E27FC236}">
                <a16:creationId xmlns:a16="http://schemas.microsoft.com/office/drawing/2014/main" id="{B5918720-0EF3-4CB7-A059-550FE2BBF104}"/>
              </a:ext>
            </a:extLst>
          </p:cNvPr>
          <p:cNvGrpSpPr/>
          <p:nvPr/>
        </p:nvGrpSpPr>
        <p:grpSpPr>
          <a:xfrm>
            <a:off x="5271826" y="3638067"/>
            <a:ext cx="4646128" cy="942513"/>
            <a:chOff x="3391269" y="4153582"/>
            <a:chExt cx="4646128" cy="942513"/>
          </a:xfrm>
        </p:grpSpPr>
        <p:sp>
          <p:nvSpPr>
            <p:cNvPr id="9" name="TextBox 8">
              <a:extLst>
                <a:ext uri="{FF2B5EF4-FFF2-40B4-BE49-F238E27FC236}">
                  <a16:creationId xmlns:a16="http://schemas.microsoft.com/office/drawing/2014/main" id="{6C54D374-7318-4DED-AFB3-906C530818AD}"/>
                </a:ext>
              </a:extLst>
            </p:cNvPr>
            <p:cNvSpPr txBox="1"/>
            <p:nvPr/>
          </p:nvSpPr>
          <p:spPr>
            <a:xfrm>
              <a:off x="4247577" y="4347840"/>
              <a:ext cx="3789820"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Operating System</a:t>
              </a:r>
            </a:p>
          </p:txBody>
        </p:sp>
        <p:pic>
          <p:nvPicPr>
            <p:cNvPr id="16" name="Graphic 15">
              <a:extLst>
                <a:ext uri="{FF2B5EF4-FFF2-40B4-BE49-F238E27FC236}">
                  <a16:creationId xmlns:a16="http://schemas.microsoft.com/office/drawing/2014/main" id="{E34F1665-E5FD-4F31-805B-7F7B109634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1269" y="4153582"/>
              <a:ext cx="942513" cy="942513"/>
            </a:xfrm>
            <a:prstGeom prst="rect">
              <a:avLst/>
            </a:prstGeom>
          </p:spPr>
        </p:pic>
      </p:grpSp>
      <p:sp>
        <p:nvSpPr>
          <p:cNvPr id="12" name="Rectangle 11">
            <a:extLst>
              <a:ext uri="{FF2B5EF4-FFF2-40B4-BE49-F238E27FC236}">
                <a16:creationId xmlns:a16="http://schemas.microsoft.com/office/drawing/2014/main" id="{5FAE13E2-1117-4A1A-94B4-7A927266782E}"/>
              </a:ext>
            </a:extLst>
          </p:cNvPr>
          <p:cNvSpPr/>
          <p:nvPr/>
        </p:nvSpPr>
        <p:spPr>
          <a:xfrm>
            <a:off x="4783112" y="4836003"/>
            <a:ext cx="5623557"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TextBox 12">
            <a:extLst>
              <a:ext uri="{FF2B5EF4-FFF2-40B4-BE49-F238E27FC236}">
                <a16:creationId xmlns:a16="http://schemas.microsoft.com/office/drawing/2014/main" id="{A0E4F20A-990D-4124-90E9-E531FFA4B56C}"/>
              </a:ext>
            </a:extLst>
          </p:cNvPr>
          <p:cNvSpPr txBox="1"/>
          <p:nvPr/>
        </p:nvSpPr>
        <p:spPr>
          <a:xfrm>
            <a:off x="6882321" y="5074337"/>
            <a:ext cx="2145139"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Hardware</a:t>
            </a:r>
          </a:p>
        </p:txBody>
      </p:sp>
      <p:cxnSp>
        <p:nvCxnSpPr>
          <p:cNvPr id="29" name="Straight Connector 28">
            <a:extLst>
              <a:ext uri="{FF2B5EF4-FFF2-40B4-BE49-F238E27FC236}">
                <a16:creationId xmlns:a16="http://schemas.microsoft.com/office/drawing/2014/main" id="{6B2A28F6-EA0B-37C7-BA95-94292F6376DC}"/>
              </a:ext>
            </a:extLst>
          </p:cNvPr>
          <p:cNvCxnSpPr/>
          <p:nvPr/>
        </p:nvCxnSpPr>
        <p:spPr>
          <a:xfrm>
            <a:off x="4031801" y="991332"/>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171688-A43C-C1F9-67F6-C6B1CB937781}"/>
              </a:ext>
            </a:extLst>
          </p:cNvPr>
          <p:cNvCxnSpPr>
            <a:cxnSpLocks/>
          </p:cNvCxnSpPr>
          <p:nvPr/>
        </p:nvCxnSpPr>
        <p:spPr>
          <a:xfrm>
            <a:off x="4031801" y="991332"/>
            <a:ext cx="0" cy="2272679"/>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7971AA-F5E4-4A11-B2F3-D92D7F985733}"/>
              </a:ext>
            </a:extLst>
          </p:cNvPr>
          <p:cNvCxnSpPr>
            <a:cxnSpLocks/>
          </p:cNvCxnSpPr>
          <p:nvPr/>
        </p:nvCxnSpPr>
        <p:spPr>
          <a:xfrm>
            <a:off x="4031801" y="3264011"/>
            <a:ext cx="5400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A143DE-FD10-EA87-ABD3-EDD8E3EDAE8C}"/>
              </a:ext>
            </a:extLst>
          </p:cNvPr>
          <p:cNvSpPr txBox="1"/>
          <p:nvPr/>
        </p:nvSpPr>
        <p:spPr>
          <a:xfrm>
            <a:off x="1033522" y="1514167"/>
            <a:ext cx="2912977" cy="1015663"/>
          </a:xfrm>
          <a:prstGeom prst="rect">
            <a:avLst/>
          </a:prstGeom>
          <a:noFill/>
        </p:spPr>
        <p:txBody>
          <a:bodyPr wrap="none" rtlCol="0">
            <a:spAutoFit/>
          </a:bodyPr>
          <a:lstStyle/>
          <a:p>
            <a:pPr algn="r"/>
            <a:r>
              <a:rPr lang="fr-BE" sz="3000" dirty="0">
                <a:solidFill>
                  <a:schemeClr val="bg1"/>
                </a:solidFill>
                <a:latin typeface="Montserrat Black" panose="00000A00000000000000" pitchFamily="2" charset="0"/>
              </a:rPr>
              <a:t>DOCKER</a:t>
            </a:r>
          </a:p>
          <a:p>
            <a:pPr algn="r"/>
            <a:r>
              <a:rPr lang="fr-BE" sz="3000" dirty="0">
                <a:solidFill>
                  <a:schemeClr val="bg1"/>
                </a:solidFill>
                <a:latin typeface="Montserrat Black" panose="00000A00000000000000" pitchFamily="2" charset="0"/>
              </a:rPr>
              <a:t>CONTAINERS</a:t>
            </a:r>
          </a:p>
        </p:txBody>
      </p:sp>
      <p:sp>
        <p:nvSpPr>
          <p:cNvPr id="44" name="Rectangle 43">
            <a:extLst>
              <a:ext uri="{FF2B5EF4-FFF2-40B4-BE49-F238E27FC236}">
                <a16:creationId xmlns:a16="http://schemas.microsoft.com/office/drawing/2014/main" id="{80658FFE-734D-D9EB-B788-488D59964459}"/>
              </a:ext>
            </a:extLst>
          </p:cNvPr>
          <p:cNvSpPr/>
          <p:nvPr/>
        </p:nvSpPr>
        <p:spPr>
          <a:xfrm>
            <a:off x="4783111" y="2233345"/>
            <a:ext cx="5623559" cy="1030666"/>
          </a:xfrm>
          <a:prstGeom prst="rect">
            <a:avLst/>
          </a:prstGeom>
          <a:no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6" name="TextBox 45">
            <a:extLst>
              <a:ext uri="{FF2B5EF4-FFF2-40B4-BE49-F238E27FC236}">
                <a16:creationId xmlns:a16="http://schemas.microsoft.com/office/drawing/2014/main" id="{3A0A33C9-6F75-7960-3D51-ACC6C37ED202}"/>
              </a:ext>
            </a:extLst>
          </p:cNvPr>
          <p:cNvSpPr txBox="1"/>
          <p:nvPr/>
        </p:nvSpPr>
        <p:spPr>
          <a:xfrm>
            <a:off x="6128134" y="2471679"/>
            <a:ext cx="3126177" cy="553998"/>
          </a:xfrm>
          <a:prstGeom prst="rect">
            <a:avLst/>
          </a:prstGeom>
          <a:noFill/>
        </p:spPr>
        <p:txBody>
          <a:bodyPr wrap="none" rtlCol="0">
            <a:spAutoFit/>
          </a:bodyPr>
          <a:lstStyle/>
          <a:p>
            <a:r>
              <a:rPr lang="fr-BE" sz="3000" dirty="0">
                <a:solidFill>
                  <a:schemeClr val="bg1"/>
                </a:solidFill>
                <a:latin typeface="Montserrat SemiBold" panose="00000700000000000000" pitchFamily="2" charset="0"/>
              </a:rPr>
              <a:t>Docker Engine</a:t>
            </a:r>
          </a:p>
        </p:txBody>
      </p:sp>
      <p:sp>
        <p:nvSpPr>
          <p:cNvPr id="56" name="Rectangle 55">
            <a:extLst>
              <a:ext uri="{FF2B5EF4-FFF2-40B4-BE49-F238E27FC236}">
                <a16:creationId xmlns:a16="http://schemas.microsoft.com/office/drawing/2014/main" id="{D3485431-4F5A-5F07-49B0-229DA176A4CA}"/>
              </a:ext>
            </a:extLst>
          </p:cNvPr>
          <p:cNvSpPr/>
          <p:nvPr/>
        </p:nvSpPr>
        <p:spPr>
          <a:xfrm>
            <a:off x="4783112" y="991332"/>
            <a:ext cx="1061428" cy="1030666"/>
          </a:xfrm>
          <a:prstGeom prst="rect">
            <a:avLst/>
          </a:prstGeom>
          <a:solidFill>
            <a:schemeClr val="accent2"/>
          </a:solid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3" name="Group 2">
            <a:extLst>
              <a:ext uri="{FF2B5EF4-FFF2-40B4-BE49-F238E27FC236}">
                <a16:creationId xmlns:a16="http://schemas.microsoft.com/office/drawing/2014/main" id="{D0DD3F45-DD33-FF7C-A95D-4C8111456D1B}"/>
              </a:ext>
            </a:extLst>
          </p:cNvPr>
          <p:cNvGrpSpPr/>
          <p:nvPr/>
        </p:nvGrpSpPr>
        <p:grpSpPr>
          <a:xfrm>
            <a:off x="4873034" y="1110377"/>
            <a:ext cx="908253" cy="807579"/>
            <a:chOff x="4946094" y="1124634"/>
            <a:chExt cx="796988" cy="719577"/>
          </a:xfrm>
        </p:grpSpPr>
        <p:pic>
          <p:nvPicPr>
            <p:cNvPr id="59" name="Graphic 58">
              <a:extLst>
                <a:ext uri="{FF2B5EF4-FFF2-40B4-BE49-F238E27FC236}">
                  <a16:creationId xmlns:a16="http://schemas.microsoft.com/office/drawing/2014/main" id="{7E7DBB5C-4641-3507-0342-78D36192DB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46094" y="1315207"/>
              <a:ext cx="529004" cy="529004"/>
            </a:xfrm>
            <a:prstGeom prst="rect">
              <a:avLst/>
            </a:prstGeom>
          </p:spPr>
        </p:pic>
        <p:pic>
          <p:nvPicPr>
            <p:cNvPr id="34" name="Graphic 49">
              <a:extLst>
                <a:ext uri="{FF2B5EF4-FFF2-40B4-BE49-F238E27FC236}">
                  <a16:creationId xmlns:a16="http://schemas.microsoft.com/office/drawing/2014/main" id="{04CAACA7-E90D-0630-D7AE-7D2686295E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22694" y="1124634"/>
              <a:ext cx="620388" cy="381145"/>
            </a:xfrm>
            <a:prstGeom prst="rect">
              <a:avLst/>
            </a:prstGeom>
          </p:spPr>
        </p:pic>
      </p:grpSp>
      <p:pic>
        <p:nvPicPr>
          <p:cNvPr id="7" name="Picture 6" descr="Logo&#10;&#10;Description automatically generated">
            <a:extLst>
              <a:ext uri="{FF2B5EF4-FFF2-40B4-BE49-F238E27FC236}">
                <a16:creationId xmlns:a16="http://schemas.microsoft.com/office/drawing/2014/main" id="{32A16C25-5035-7E2D-F539-4F48C471314C}"/>
              </a:ext>
            </a:extLst>
          </p:cNvPr>
          <p:cNvPicPr>
            <a:picLocks noChangeAspect="1"/>
          </p:cNvPicPr>
          <p:nvPr/>
        </p:nvPicPr>
        <p:blipFill rotWithShape="1">
          <a:blip r:embed="rId7">
            <a:extLst>
              <a:ext uri="{28A0092B-C50C-407E-A947-70E740481C1C}">
                <a14:useLocalDpi xmlns:a14="http://schemas.microsoft.com/office/drawing/2010/main" val="0"/>
              </a:ext>
            </a:extLst>
          </a:blip>
          <a:srcRect b="31353"/>
          <a:stretch/>
        </p:blipFill>
        <p:spPr>
          <a:xfrm>
            <a:off x="5271139" y="2471679"/>
            <a:ext cx="943200" cy="553999"/>
          </a:xfrm>
          <a:prstGeom prst="rect">
            <a:avLst/>
          </a:prstGeom>
        </p:spPr>
      </p:pic>
      <p:sp>
        <p:nvSpPr>
          <p:cNvPr id="38" name="Rectangle 37">
            <a:extLst>
              <a:ext uri="{FF2B5EF4-FFF2-40B4-BE49-F238E27FC236}">
                <a16:creationId xmlns:a16="http://schemas.microsoft.com/office/drawing/2014/main" id="{D2FB542C-E3E2-6EEB-D8F1-E258C02B6C89}"/>
              </a:ext>
            </a:extLst>
          </p:cNvPr>
          <p:cNvSpPr/>
          <p:nvPr/>
        </p:nvSpPr>
        <p:spPr>
          <a:xfrm>
            <a:off x="5991607" y="991332"/>
            <a:ext cx="1061428" cy="1030666"/>
          </a:xfrm>
          <a:prstGeom prst="rect">
            <a:avLst/>
          </a:prstGeom>
          <a:solidFill>
            <a:schemeClr val="accent1"/>
          </a:solidFill>
          <a:ln w="571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9" name="Picture 38" descr="Icon&#10;&#10;Description automatically generated">
            <a:extLst>
              <a:ext uri="{FF2B5EF4-FFF2-40B4-BE49-F238E27FC236}">
                <a16:creationId xmlns:a16="http://schemas.microsoft.com/office/drawing/2014/main" id="{4A77603D-6524-DF1C-34C1-233311F0A1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4379" y="1111773"/>
            <a:ext cx="724035" cy="752997"/>
          </a:xfrm>
          <a:prstGeom prst="rect">
            <a:avLst/>
          </a:prstGeom>
        </p:spPr>
      </p:pic>
      <p:pic>
        <p:nvPicPr>
          <p:cNvPr id="27" name="Graphic 26">
            <a:extLst>
              <a:ext uri="{FF2B5EF4-FFF2-40B4-BE49-F238E27FC236}">
                <a16:creationId xmlns:a16="http://schemas.microsoft.com/office/drawing/2014/main" id="{B718CBDD-9BF6-0927-CECF-47D91BC774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62321" y="4991336"/>
            <a:ext cx="720000" cy="720000"/>
          </a:xfrm>
          <a:prstGeom prst="rect">
            <a:avLst/>
          </a:prstGeom>
        </p:spPr>
      </p:pic>
    </p:spTree>
    <p:extLst>
      <p:ext uri="{BB962C8B-B14F-4D97-AF65-F5344CB8AC3E}">
        <p14:creationId xmlns:p14="http://schemas.microsoft.com/office/powerpoint/2010/main" val="201010903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dirty="0"/>
          </a:p>
        </p:txBody>
      </p:sp>
      <p:sp>
        <p:nvSpPr>
          <p:cNvPr id="46" name="TextBox 45">
            <a:extLst>
              <a:ext uri="{FF2B5EF4-FFF2-40B4-BE49-F238E27FC236}">
                <a16:creationId xmlns:a16="http://schemas.microsoft.com/office/drawing/2014/main" id="{A56171CF-3757-4DBE-8174-991B533FDCE2}"/>
              </a:ext>
            </a:extLst>
          </p:cNvPr>
          <p:cNvSpPr txBox="1"/>
          <p:nvPr/>
        </p:nvSpPr>
        <p:spPr>
          <a:xfrm>
            <a:off x="221673" y="2644170"/>
            <a:ext cx="11887200" cy="156966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9600" b="1" dirty="0">
                <a:solidFill>
                  <a:schemeClr val="bg1"/>
                </a:solidFill>
                <a:effectLst>
                  <a:outerShdw blurRad="241300" sx="102000" sy="102000" algn="ctr" rotWithShape="0">
                    <a:schemeClr val="accent1">
                      <a:alpha val="66000"/>
                    </a:schemeClr>
                  </a:outerShdw>
                </a:effectLst>
                <a:latin typeface="+mj-lt"/>
              </a:rPr>
              <a:t>Debugging</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230715" y="2198892"/>
            <a:ext cx="3730570"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When everything goes wrong</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59229"/>
            <a:ext cx="3128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400" dirty="0">
                <a:solidFill>
                  <a:schemeClr val="bg1"/>
                </a:solidFill>
                <a:latin typeface="Consolas" panose="020B0609020204030204" pitchFamily="49" charset="0"/>
              </a:rPr>
              <a:t>docker </a:t>
            </a:r>
            <a:r>
              <a:rPr lang="fr-FR" altLang="fr-FR" sz="1400" dirty="0" err="1">
                <a:solidFill>
                  <a:schemeClr val="bg1"/>
                </a:solidFill>
                <a:latin typeface="Consolas" panose="020B0609020204030204" pitchFamily="49" charset="0"/>
              </a:rPr>
              <a:t>exec</a:t>
            </a:r>
            <a:endParaRPr lang="fr-FR" altLang="fr-FR"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007009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935196"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Black" panose="00000A00000000000000" pitchFamily="2" charset="0"/>
              </a:rPr>
              <a:t>Entering a container</a:t>
            </a:r>
          </a:p>
        </p:txBody>
      </p:sp>
      <p:sp>
        <p:nvSpPr>
          <p:cNvPr id="6" name="TextBox 5">
            <a:extLst>
              <a:ext uri="{FF2B5EF4-FFF2-40B4-BE49-F238E27FC236}">
                <a16:creationId xmlns:a16="http://schemas.microsoft.com/office/drawing/2014/main" id="{DBA1CD32-BDB8-4617-A464-090E974A8CF7}"/>
              </a:ext>
            </a:extLst>
          </p:cNvPr>
          <p:cNvSpPr txBox="1"/>
          <p:nvPr/>
        </p:nvSpPr>
        <p:spPr>
          <a:xfrm>
            <a:off x="3131344" y="3244334"/>
            <a:ext cx="5929312" cy="461665"/>
          </a:xfrm>
          <a:prstGeom prst="rect">
            <a:avLst/>
          </a:prstGeom>
          <a:noFill/>
        </p:spPr>
        <p:txBody>
          <a:bodyPr wrap="square">
            <a:spAutoFit/>
          </a:bodyPr>
          <a:lstStyle/>
          <a:p>
            <a:pPr algn="ctr"/>
            <a:r>
              <a:rPr lang="de-DE" sz="2400" dirty="0" err="1">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err="1">
                <a:solidFill>
                  <a:srgbClr val="CE9178"/>
                </a:solidFill>
                <a:latin typeface="Consolas" panose="020B0609020204030204" pitchFamily="49" charset="0"/>
              </a:rPr>
              <a:t>exec</a:t>
            </a:r>
            <a:r>
              <a:rPr lang="de-DE" sz="2400" b="0" dirty="0">
                <a:solidFill>
                  <a:srgbClr val="D4D4D4"/>
                </a:solidFill>
                <a:latin typeface="Consolas" panose="020B0609020204030204" pitchFamily="49" charset="0"/>
              </a:rPr>
              <a:t> </a:t>
            </a:r>
            <a:r>
              <a:rPr lang="de-DE" sz="2400" dirty="0" err="1">
                <a:solidFill>
                  <a:srgbClr val="DCDCAA"/>
                </a:solidFill>
                <a:latin typeface="Consolas" panose="020B0609020204030204" pitchFamily="49" charset="0"/>
              </a:rPr>
              <a:t>containerid</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44601130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dirty="0"/>
          </a:p>
        </p:txBody>
      </p:sp>
      <p:sp>
        <p:nvSpPr>
          <p:cNvPr id="46" name="TextBox 45">
            <a:extLst>
              <a:ext uri="{FF2B5EF4-FFF2-40B4-BE49-F238E27FC236}">
                <a16:creationId xmlns:a16="http://schemas.microsoft.com/office/drawing/2014/main" id="{A56171CF-3757-4DBE-8174-991B533FDCE2}"/>
              </a:ext>
            </a:extLst>
          </p:cNvPr>
          <p:cNvSpPr txBox="1"/>
          <p:nvPr/>
        </p:nvSpPr>
        <p:spPr>
          <a:xfrm>
            <a:off x="221673" y="2644170"/>
            <a:ext cx="11887200" cy="156966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9600" b="1" dirty="0">
                <a:solidFill>
                  <a:schemeClr val="bg1"/>
                </a:solidFill>
                <a:effectLst>
                  <a:outerShdw blurRad="241300" sx="102000" sy="102000" algn="ctr" rotWithShape="0">
                    <a:schemeClr val="accent1">
                      <a:alpha val="66000"/>
                    </a:schemeClr>
                  </a:outerShdw>
                </a:effectLst>
                <a:latin typeface="+mj-lt"/>
              </a:rPr>
              <a:t>Docker-compose</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230715" y="2198892"/>
            <a:ext cx="3730570"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One file to bind them all</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59229"/>
            <a:ext cx="3128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400" dirty="0">
                <a:solidFill>
                  <a:schemeClr val="bg1"/>
                </a:solidFill>
                <a:latin typeface="Consolas" panose="020B0609020204030204" pitchFamily="49" charset="0"/>
              </a:rPr>
              <a:t>docker-</a:t>
            </a:r>
            <a:r>
              <a:rPr lang="fr-FR" altLang="fr-FR" sz="1400" dirty="0" err="1">
                <a:solidFill>
                  <a:schemeClr val="bg1"/>
                </a:solidFill>
                <a:latin typeface="Consolas" panose="020B0609020204030204" pitchFamily="49" charset="0"/>
              </a:rPr>
              <a:t>compose.yml</a:t>
            </a:r>
            <a:endParaRPr lang="fr-FR" altLang="fr-FR"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350385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4487392" y="1372931"/>
            <a:ext cx="5680892" cy="4708981"/>
          </a:xfrm>
          <a:prstGeom prst="rect">
            <a:avLst/>
          </a:prstGeom>
          <a:noFill/>
        </p:spPr>
        <p:txBody>
          <a:bodyPr wrap="square">
            <a:spAutoFit/>
          </a:bodyPr>
          <a:lstStyle/>
          <a:p>
            <a:r>
              <a:rPr lang="fr-BE" sz="2000" b="0" dirty="0">
                <a:solidFill>
                  <a:srgbClr val="569CD6"/>
                </a:solidFill>
                <a:effectLst/>
                <a:latin typeface="Consolas" panose="020B0609020204030204" pitchFamily="49" charset="0"/>
              </a:rPr>
              <a:t>version</a:t>
            </a:r>
            <a:r>
              <a:rPr lang="fr-BE" sz="2000" b="0" dirty="0">
                <a:solidFill>
                  <a:srgbClr val="D4D4D4"/>
                </a:solidFill>
                <a:effectLst/>
                <a:latin typeface="Consolas" panose="020B0609020204030204" pitchFamily="49" charset="0"/>
              </a:rPr>
              <a:t>: </a:t>
            </a:r>
            <a:r>
              <a:rPr lang="fr-BE" sz="2000" b="0" dirty="0">
                <a:solidFill>
                  <a:srgbClr val="CE9178"/>
                </a:solidFill>
                <a:effectLst/>
                <a:latin typeface="Consolas" panose="020B0609020204030204" pitchFamily="49" charset="0"/>
              </a:rPr>
              <a:t>'3'</a:t>
            </a:r>
            <a:endParaRPr lang="fr-BE" sz="2000" b="0" dirty="0">
              <a:solidFill>
                <a:srgbClr val="D4D4D4"/>
              </a:solidFill>
              <a:effectLst/>
              <a:latin typeface="Consolas" panose="020B0609020204030204" pitchFamily="49" charset="0"/>
            </a:endParaRPr>
          </a:p>
          <a:p>
            <a:r>
              <a:rPr lang="fr-BE" sz="2000" b="0" dirty="0">
                <a:solidFill>
                  <a:srgbClr val="569CD6"/>
                </a:solidFill>
                <a:effectLst/>
                <a:latin typeface="Consolas" panose="020B0609020204030204" pitchFamily="49" charset="0"/>
              </a:rPr>
              <a:t>services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web</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build</a:t>
            </a:r>
            <a:r>
              <a:rPr lang="fr-BE" sz="2000" b="0" dirty="0">
                <a:solidFill>
                  <a:srgbClr val="D4D4D4"/>
                </a:solidFill>
                <a:effectLst/>
                <a:latin typeface="Consolas" panose="020B0609020204030204" pitchFamily="49" charset="0"/>
              </a:rPr>
              <a:t>: </a:t>
            </a:r>
            <a:r>
              <a:rPr lang="fr-BE" sz="2000" b="0" dirty="0">
                <a:solidFill>
                  <a:srgbClr val="B5CEA8"/>
                </a:solidFill>
                <a:effectLst/>
                <a:latin typeface="Consolas" panose="020B0609020204030204" pitchFamily="49" charset="0"/>
              </a:rPr>
              <a:t>.</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ports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 </a:t>
            </a:r>
            <a:r>
              <a:rPr lang="fr-BE" sz="2000" b="0" dirty="0">
                <a:solidFill>
                  <a:srgbClr val="CE9178"/>
                </a:solidFill>
                <a:effectLst/>
                <a:latin typeface="Consolas" panose="020B0609020204030204" pitchFamily="49" charset="0"/>
              </a:rPr>
              <a:t>"5000:8080"</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db</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image</a:t>
            </a:r>
            <a:r>
              <a:rPr lang="fr-BE" sz="2000" b="0" dirty="0">
                <a:solidFill>
                  <a:srgbClr val="D4D4D4"/>
                </a:solidFill>
                <a:effectLst/>
                <a:latin typeface="Consolas" panose="020B0609020204030204" pitchFamily="49" charset="0"/>
              </a:rPr>
              <a:t>: </a:t>
            </a:r>
            <a:r>
              <a:rPr lang="fr-BE" sz="2000" b="0" dirty="0">
                <a:solidFill>
                  <a:srgbClr val="CE9178"/>
                </a:solidFill>
                <a:effectLst/>
                <a:latin typeface="Consolas" panose="020B0609020204030204" pitchFamily="49" charset="0"/>
              </a:rPr>
              <a:t>"</a:t>
            </a:r>
            <a:r>
              <a:rPr lang="fr-BE" sz="2000" b="0" dirty="0" err="1">
                <a:solidFill>
                  <a:srgbClr val="CE9178"/>
                </a:solidFill>
                <a:effectLst/>
                <a:latin typeface="Consolas" panose="020B0609020204030204" pitchFamily="49" charset="0"/>
              </a:rPr>
              <a:t>mysql</a:t>
            </a:r>
            <a:r>
              <a:rPr lang="fr-BE" sz="2000" b="0" dirty="0">
                <a:solidFill>
                  <a:srgbClr val="CE9178"/>
                </a:solidFill>
                <a:effectLst/>
                <a:latin typeface="Consolas" panose="020B0609020204030204" pitchFamily="49" charset="0"/>
              </a:rPr>
              <a:t>"</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environment</a:t>
            </a:r>
            <a:r>
              <a:rPr lang="fr-BE" sz="2000" b="0" dirty="0">
                <a:solidFill>
                  <a:srgbClr val="D4D4D4"/>
                </a:solidFill>
                <a:effectLst/>
                <a:latin typeface="Consolas" panose="020B0609020204030204" pitchFamily="49" charset="0"/>
              </a:rPr>
              <a:t>: </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MYSQL_ROOT_PASSWORD</a:t>
            </a:r>
            <a:r>
              <a:rPr lang="fr-BE" sz="2000" b="0" dirty="0">
                <a:solidFill>
                  <a:srgbClr val="D4D4D4"/>
                </a:solidFill>
                <a:effectLst/>
                <a:latin typeface="Consolas" panose="020B0609020204030204" pitchFamily="49" charset="0"/>
              </a:rPr>
              <a:t>: </a:t>
            </a:r>
            <a:r>
              <a:rPr lang="fr-BE" sz="2000" b="0" dirty="0" err="1">
                <a:solidFill>
                  <a:srgbClr val="CE9178"/>
                </a:solidFill>
                <a:effectLst/>
                <a:latin typeface="Consolas" panose="020B0609020204030204" pitchFamily="49" charset="0"/>
              </a:rPr>
              <a:t>changeMe</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volumes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 </a:t>
            </a:r>
            <a:r>
              <a:rPr lang="fr-BE" sz="2000" b="0" dirty="0" err="1">
                <a:solidFill>
                  <a:srgbClr val="CE9178"/>
                </a:solidFill>
                <a:effectLst/>
                <a:latin typeface="Consolas" panose="020B0609020204030204" pitchFamily="49" charset="0"/>
              </a:rPr>
              <a:t>db</a:t>
            </a:r>
            <a:r>
              <a:rPr lang="fr-BE" sz="2000" b="0" dirty="0">
                <a:solidFill>
                  <a:srgbClr val="CE9178"/>
                </a:solidFill>
                <a:effectLst/>
                <a:latin typeface="Consolas" panose="020B0609020204030204" pitchFamily="49" charset="0"/>
              </a:rPr>
              <a:t>-data:/data</a:t>
            </a:r>
            <a:endParaRPr lang="fr-BE" sz="2000" b="0" dirty="0">
              <a:solidFill>
                <a:srgbClr val="D4D4D4"/>
              </a:solidFill>
              <a:effectLst/>
              <a:latin typeface="Consolas" panose="020B0609020204030204" pitchFamily="49" charset="0"/>
            </a:endParaRPr>
          </a:p>
          <a:p>
            <a:br>
              <a:rPr lang="fr-BE" sz="2000" b="0" dirty="0">
                <a:solidFill>
                  <a:srgbClr val="D4D4D4"/>
                </a:solidFill>
                <a:effectLst/>
                <a:latin typeface="Consolas" panose="020B0609020204030204" pitchFamily="49" charset="0"/>
              </a:rPr>
            </a:br>
            <a:r>
              <a:rPr lang="fr-BE" sz="2000" b="0" dirty="0">
                <a:solidFill>
                  <a:srgbClr val="569CD6"/>
                </a:solidFill>
                <a:effectLst/>
                <a:latin typeface="Consolas" panose="020B0609020204030204" pitchFamily="49" charset="0"/>
              </a:rPr>
              <a:t>volumes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db</a:t>
            </a:r>
            <a:r>
              <a:rPr lang="fr-BE" sz="2000" b="0" dirty="0">
                <a:solidFill>
                  <a:srgbClr val="569CD6"/>
                </a:solidFill>
                <a:effectLst/>
                <a:latin typeface="Consolas" panose="020B0609020204030204" pitchFamily="49" charset="0"/>
              </a:rPr>
              <a:t>-data</a:t>
            </a:r>
            <a:r>
              <a:rPr lang="fr-BE" sz="2000" b="0" dirty="0">
                <a:solidFill>
                  <a:srgbClr val="D4D4D4"/>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Montserrat Black" panose="00000A00000000000000" pitchFamily="2" charset="0"/>
              </a:rPr>
              <a:t>Bind containers</a:t>
            </a:r>
          </a:p>
        </p:txBody>
      </p:sp>
      <p:grpSp>
        <p:nvGrpSpPr>
          <p:cNvPr id="113" name="Group 112">
            <a:extLst>
              <a:ext uri="{FF2B5EF4-FFF2-40B4-BE49-F238E27FC236}">
                <a16:creationId xmlns:a16="http://schemas.microsoft.com/office/drawing/2014/main" id="{06BEE510-0A9A-4DA5-8FA0-54FEF27BB46F}"/>
              </a:ext>
            </a:extLst>
          </p:cNvPr>
          <p:cNvGrpSpPr>
            <a:grpSpLocks noChangeAspect="1"/>
          </p:cNvGrpSpPr>
          <p:nvPr/>
        </p:nvGrpSpPr>
        <p:grpSpPr>
          <a:xfrm>
            <a:off x="676709" y="2147693"/>
            <a:ext cx="2287822" cy="2598962"/>
            <a:chOff x="334964" y="2147688"/>
            <a:chExt cx="2287819" cy="2598957"/>
          </a:xfrm>
        </p:grpSpPr>
        <p:cxnSp>
          <p:nvCxnSpPr>
            <p:cNvPr id="35" name="Straight Connector 34">
              <a:extLst>
                <a:ext uri="{FF2B5EF4-FFF2-40B4-BE49-F238E27FC236}">
                  <a16:creationId xmlns:a16="http://schemas.microsoft.com/office/drawing/2014/main" id="{638D1FF8-13A3-4FA0-A787-B614360E092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BA4C92-7CA7-41BE-AEA4-F4353A0B0A39}"/>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23" name="Straight Connector 22">
              <a:extLst>
                <a:ext uri="{FF2B5EF4-FFF2-40B4-BE49-F238E27FC236}">
                  <a16:creationId xmlns:a16="http://schemas.microsoft.com/office/drawing/2014/main" id="{73AF3CFB-0AC7-475E-B3C0-432205BC674A}"/>
                </a:ext>
              </a:extLst>
            </p:cNvPr>
            <p:cNvCxnSpPr>
              <a:cxnSpLocks/>
            </p:cNvCxnSpPr>
            <p:nvPr/>
          </p:nvCxnSpPr>
          <p:spPr>
            <a:xfrm>
              <a:off x="435486" y="2274321"/>
              <a:ext cx="0" cy="2333178"/>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857A16-B0AA-4F30-9410-044551CBA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964" y="2154431"/>
              <a:ext cx="227969" cy="227968"/>
            </a:xfrm>
            <a:prstGeom prst="rect">
              <a:avLst/>
            </a:prstGeom>
          </p:spPr>
        </p:pic>
        <p:cxnSp>
          <p:nvCxnSpPr>
            <p:cNvPr id="28" name="Straight Connector 27">
              <a:extLst>
                <a:ext uri="{FF2B5EF4-FFF2-40B4-BE49-F238E27FC236}">
                  <a16:creationId xmlns:a16="http://schemas.microsoft.com/office/drawing/2014/main" id="{60C6CEDF-126D-48CC-8C47-7910F55FF3D4}"/>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7C43A53B-765B-4CE2-A9DF-FB1864D00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493650"/>
              <a:ext cx="227969" cy="227968"/>
            </a:xfrm>
            <a:prstGeom prst="rect">
              <a:avLst/>
            </a:prstGeom>
          </p:spPr>
        </p:pic>
        <p:sp>
          <p:nvSpPr>
            <p:cNvPr id="29" name="TextBox 28">
              <a:extLst>
                <a:ext uri="{FF2B5EF4-FFF2-40B4-BE49-F238E27FC236}">
                  <a16:creationId xmlns:a16="http://schemas.microsoft.com/office/drawing/2014/main" id="{0D7B1C49-0955-4B0B-90EC-A951B2EEA443}"/>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32" name="Straight Connector 31">
              <a:extLst>
                <a:ext uri="{FF2B5EF4-FFF2-40B4-BE49-F238E27FC236}">
                  <a16:creationId xmlns:a16="http://schemas.microsoft.com/office/drawing/2014/main" id="{D6282350-D736-4BD3-BE8B-45141840604C}"/>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65C1624-A889-4A00-B53E-0CEC53CC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829497"/>
              <a:ext cx="227969" cy="227968"/>
            </a:xfrm>
            <a:prstGeom prst="rect">
              <a:avLst/>
            </a:prstGeom>
          </p:spPr>
        </p:pic>
        <p:sp>
          <p:nvSpPr>
            <p:cNvPr id="34" name="TextBox 33">
              <a:extLst>
                <a:ext uri="{FF2B5EF4-FFF2-40B4-BE49-F238E27FC236}">
                  <a16:creationId xmlns:a16="http://schemas.microsoft.com/office/drawing/2014/main" id="{808C7F6C-97D7-4651-9A88-FAF22FEF58EF}"/>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6" name="Straight Connector 35">
              <a:extLst>
                <a:ext uri="{FF2B5EF4-FFF2-40B4-BE49-F238E27FC236}">
                  <a16:creationId xmlns:a16="http://schemas.microsoft.com/office/drawing/2014/main" id="{7A54AC21-9E1A-4EEA-BFB8-EC3C3B22BB24}"/>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93A0D769-171F-4281-A0C7-E3A9C4F9A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13" y="3155635"/>
              <a:ext cx="228874" cy="228874"/>
            </a:xfrm>
            <a:prstGeom prst="rect">
              <a:avLst/>
            </a:prstGeom>
          </p:spPr>
        </p:pic>
        <p:sp>
          <p:nvSpPr>
            <p:cNvPr id="37" name="TextBox 36">
              <a:extLst>
                <a:ext uri="{FF2B5EF4-FFF2-40B4-BE49-F238E27FC236}">
                  <a16:creationId xmlns:a16="http://schemas.microsoft.com/office/drawing/2014/main" id="{3A437DFC-09E2-46B1-B1C5-1D8677F4398B}"/>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38" name="Straight Connector 37">
              <a:extLst>
                <a:ext uri="{FF2B5EF4-FFF2-40B4-BE49-F238E27FC236}">
                  <a16:creationId xmlns:a16="http://schemas.microsoft.com/office/drawing/2014/main" id="{E92132FB-2C67-4AFA-96E4-F0F639A81EFE}"/>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4C88167-4519-4972-A7CF-3C9533CB1F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498540"/>
              <a:ext cx="228874" cy="228874"/>
            </a:xfrm>
            <a:prstGeom prst="rect">
              <a:avLst/>
            </a:prstGeom>
          </p:spPr>
        </p:pic>
        <p:sp>
          <p:nvSpPr>
            <p:cNvPr id="43" name="TextBox 42">
              <a:extLst>
                <a:ext uri="{FF2B5EF4-FFF2-40B4-BE49-F238E27FC236}">
                  <a16:creationId xmlns:a16="http://schemas.microsoft.com/office/drawing/2014/main" id="{74F6080A-B24C-4B9C-8E21-D257EE5BD2AD}"/>
                </a:ext>
              </a:extLst>
            </p:cNvPr>
            <p:cNvSpPr txBox="1"/>
            <p:nvPr/>
          </p:nvSpPr>
          <p:spPr>
            <a:xfrm>
              <a:off x="724444" y="3482172"/>
              <a:ext cx="130185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44" name="Straight Connector 43">
              <a:extLst>
                <a:ext uri="{FF2B5EF4-FFF2-40B4-BE49-F238E27FC236}">
                  <a16:creationId xmlns:a16="http://schemas.microsoft.com/office/drawing/2014/main" id="{47A5EE7B-15D3-458D-98E9-BD88972D890F}"/>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F7DC188-E12D-4033-BDFA-37B481B03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826441"/>
              <a:ext cx="228874" cy="228874"/>
            </a:xfrm>
            <a:prstGeom prst="rect">
              <a:avLst/>
            </a:prstGeom>
          </p:spPr>
        </p:pic>
        <p:sp>
          <p:nvSpPr>
            <p:cNvPr id="46" name="TextBox 45">
              <a:extLst>
                <a:ext uri="{FF2B5EF4-FFF2-40B4-BE49-F238E27FC236}">
                  <a16:creationId xmlns:a16="http://schemas.microsoft.com/office/drawing/2014/main" id="{6B77F39B-B9AC-4E4B-930E-86DA9B3BA1EA}"/>
                </a:ext>
              </a:extLst>
            </p:cNvPr>
            <p:cNvSpPr txBox="1"/>
            <p:nvPr/>
          </p:nvSpPr>
          <p:spPr>
            <a:xfrm>
              <a:off x="724444" y="3818927"/>
              <a:ext cx="189833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cxnSp>
          <p:nvCxnSpPr>
            <p:cNvPr id="47" name="Straight Connector 46">
              <a:extLst>
                <a:ext uri="{FF2B5EF4-FFF2-40B4-BE49-F238E27FC236}">
                  <a16:creationId xmlns:a16="http://schemas.microsoft.com/office/drawing/2014/main" id="{6D5632BB-8BC8-4B11-A2ED-638C89B9D7D1}"/>
                </a:ext>
              </a:extLst>
            </p:cNvPr>
            <p:cNvCxnSpPr>
              <a:cxnSpLocks/>
            </p:cNvCxnSpPr>
            <p:nvPr/>
          </p:nvCxnSpPr>
          <p:spPr>
            <a:xfrm>
              <a:off x="435486" y="4274189"/>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DE973A57-8BD9-427C-ACA2-51C65631D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4160061"/>
              <a:ext cx="228874" cy="228874"/>
            </a:xfrm>
            <a:prstGeom prst="rect">
              <a:avLst/>
            </a:prstGeom>
          </p:spPr>
        </p:pic>
        <p:sp>
          <p:nvSpPr>
            <p:cNvPr id="49" name="TextBox 48">
              <a:extLst>
                <a:ext uri="{FF2B5EF4-FFF2-40B4-BE49-F238E27FC236}">
                  <a16:creationId xmlns:a16="http://schemas.microsoft.com/office/drawing/2014/main" id="{97A5B931-5C73-4C64-BDE4-4C674173919D}"/>
                </a:ext>
              </a:extLst>
            </p:cNvPr>
            <p:cNvSpPr txBox="1"/>
            <p:nvPr/>
          </p:nvSpPr>
          <p:spPr>
            <a:xfrm>
              <a:off x="724444" y="4163673"/>
              <a:ext cx="1125742"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50" name="Straight Connector 49">
              <a:extLst>
                <a:ext uri="{FF2B5EF4-FFF2-40B4-BE49-F238E27FC236}">
                  <a16:creationId xmlns:a16="http://schemas.microsoft.com/office/drawing/2014/main" id="{4063EBD6-1BDE-46DF-9DA0-9454D2B97133}"/>
                </a:ext>
              </a:extLst>
            </p:cNvPr>
            <p:cNvCxnSpPr>
              <a:cxnSpLocks/>
            </p:cNvCxnSpPr>
            <p:nvPr/>
          </p:nvCxnSpPr>
          <p:spPr>
            <a:xfrm>
              <a:off x="435486" y="4607501"/>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8D7A5A9-166B-4F5D-A4DA-6D14367B5B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906" y="4481423"/>
              <a:ext cx="228874" cy="228874"/>
            </a:xfrm>
            <a:prstGeom prst="rect">
              <a:avLst/>
            </a:prstGeom>
          </p:spPr>
        </p:pic>
        <p:sp>
          <p:nvSpPr>
            <p:cNvPr id="52" name="TextBox 51">
              <a:extLst>
                <a:ext uri="{FF2B5EF4-FFF2-40B4-BE49-F238E27FC236}">
                  <a16:creationId xmlns:a16="http://schemas.microsoft.com/office/drawing/2014/main" id="{9F26BD2B-A2D7-4CD0-BFDD-138EBDFA1B45}"/>
                </a:ext>
              </a:extLst>
            </p:cNvPr>
            <p:cNvSpPr txBox="1"/>
            <p:nvPr/>
          </p:nvSpPr>
          <p:spPr>
            <a:xfrm>
              <a:off x="724443" y="4485036"/>
              <a:ext cx="1301855"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96" name="TextBox 95">
              <a:extLst>
                <a:ext uri="{FF2B5EF4-FFF2-40B4-BE49-F238E27FC236}">
                  <a16:creationId xmlns:a16="http://schemas.microsoft.com/office/drawing/2014/main" id="{4CFBD784-F133-4F72-9315-0841536406B0}"/>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287307661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51643F-62A2-4DC3-AF6A-D661D4043963}"/>
              </a:ext>
            </a:extLst>
          </p:cNvPr>
          <p:cNvSpPr/>
          <p:nvPr/>
        </p:nvSpPr>
        <p:spPr>
          <a:xfrm>
            <a:off x="334963" y="368300"/>
            <a:ext cx="3935196"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Compose</a:t>
            </a:r>
          </a:p>
        </p:txBody>
      </p:sp>
      <p:sp>
        <p:nvSpPr>
          <p:cNvPr id="6" name="TextBox 5">
            <a:extLst>
              <a:ext uri="{FF2B5EF4-FFF2-40B4-BE49-F238E27FC236}">
                <a16:creationId xmlns:a16="http://schemas.microsoft.com/office/drawing/2014/main" id="{DBA1CD32-BDB8-4617-A464-090E974A8CF7}"/>
              </a:ext>
            </a:extLst>
          </p:cNvPr>
          <p:cNvSpPr txBox="1"/>
          <p:nvPr/>
        </p:nvSpPr>
        <p:spPr>
          <a:xfrm>
            <a:off x="3131344" y="3198167"/>
            <a:ext cx="5929312" cy="461665"/>
          </a:xfrm>
          <a:prstGeom prst="rect">
            <a:avLst/>
          </a:prstGeom>
          <a:noFill/>
        </p:spPr>
        <p:txBody>
          <a:bodyPr wrap="square">
            <a:spAutoFit/>
          </a:bodyPr>
          <a:lstStyle/>
          <a:p>
            <a:pPr algn="ctr"/>
            <a:r>
              <a:rPr lang="de-DE" sz="2400" dirty="0" err="1">
                <a:solidFill>
                  <a:srgbClr val="9CDCFE"/>
                </a:solidFill>
                <a:latin typeface="Consolas" panose="020B0609020204030204" pitchFamily="49" charset="0"/>
              </a:rPr>
              <a:t>docker-compose</a:t>
            </a:r>
            <a:r>
              <a:rPr lang="de-DE" sz="2400" dirty="0">
                <a:solidFill>
                  <a:srgbClr val="CE9178"/>
                </a:solidFill>
                <a:latin typeface="Consolas" panose="020B0609020204030204" pitchFamily="49" charset="0"/>
              </a:rPr>
              <a:t> </a:t>
            </a:r>
            <a:r>
              <a:rPr lang="de-DE" sz="2400" dirty="0" err="1">
                <a:solidFill>
                  <a:srgbClr val="CE9178"/>
                </a:solidFill>
                <a:latin typeface="Consolas" panose="020B0609020204030204" pitchFamily="49" charset="0"/>
              </a:rPr>
              <a:t>up</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99654120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dirty="0"/>
          </a:p>
        </p:txBody>
      </p:sp>
      <p:sp>
        <p:nvSpPr>
          <p:cNvPr id="46" name="TextBox 45">
            <a:extLst>
              <a:ext uri="{FF2B5EF4-FFF2-40B4-BE49-F238E27FC236}">
                <a16:creationId xmlns:a16="http://schemas.microsoft.com/office/drawing/2014/main" id="{A56171CF-3757-4DBE-8174-991B533FDCE2}"/>
              </a:ext>
            </a:extLst>
          </p:cNvPr>
          <p:cNvSpPr txBox="1"/>
          <p:nvPr/>
        </p:nvSpPr>
        <p:spPr>
          <a:xfrm>
            <a:off x="221673" y="2644170"/>
            <a:ext cx="11887200" cy="156966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9600" b="1" dirty="0">
                <a:solidFill>
                  <a:schemeClr val="bg1"/>
                </a:solidFill>
                <a:effectLst>
                  <a:outerShdw blurRad="241300" sx="102000" sy="102000" algn="ctr" rotWithShape="0">
                    <a:schemeClr val="accent1">
                      <a:alpha val="66000"/>
                    </a:schemeClr>
                  </a:outerShdw>
                </a:effectLst>
                <a:latin typeface="+mj-lt"/>
              </a:rPr>
              <a:t>Secrets</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230715" y="2198892"/>
            <a:ext cx="3730570"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How to hide things</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59229"/>
            <a:ext cx="3128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400" dirty="0" err="1">
                <a:solidFill>
                  <a:schemeClr val="bg1"/>
                </a:solidFill>
                <a:latin typeface="Consolas" panose="020B0609020204030204" pitchFamily="49" charset="0"/>
              </a:rPr>
              <a:t>security</a:t>
            </a:r>
            <a:endParaRPr lang="fr-FR" altLang="fr-FR"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14358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271933-7254-AE58-4055-0D4A1FDEAD65}"/>
              </a:ext>
            </a:extLst>
          </p:cNvPr>
          <p:cNvGrpSpPr/>
          <p:nvPr/>
        </p:nvGrpSpPr>
        <p:grpSpPr>
          <a:xfrm>
            <a:off x="676709" y="2147693"/>
            <a:ext cx="2287822" cy="2907361"/>
            <a:chOff x="676709" y="2147693"/>
            <a:chExt cx="2287822" cy="2907361"/>
          </a:xfrm>
        </p:grpSpPr>
        <p:cxnSp>
          <p:nvCxnSpPr>
            <p:cNvPr id="4" name="Straight Connector 3">
              <a:extLst>
                <a:ext uri="{FF2B5EF4-FFF2-40B4-BE49-F238E27FC236}">
                  <a16:creationId xmlns:a16="http://schemas.microsoft.com/office/drawing/2014/main" id="{E405A46A-1863-2409-9BDE-61E7304C9E87}"/>
                </a:ext>
              </a:extLst>
            </p:cNvPr>
            <p:cNvCxnSpPr>
              <a:cxnSpLocks/>
            </p:cNvCxnSpPr>
            <p:nvPr/>
          </p:nvCxnSpPr>
          <p:spPr>
            <a:xfrm>
              <a:off x="989358" y="2947200"/>
              <a:ext cx="0" cy="333313"/>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13C3A5-1AC6-4EDC-DAA7-15CE238B0AE9}"/>
                </a:ext>
              </a:extLst>
            </p:cNvPr>
            <p:cNvSpPr txBox="1"/>
            <p:nvPr/>
          </p:nvSpPr>
          <p:spPr>
            <a:xfrm>
              <a:off x="902296" y="2147693"/>
              <a:ext cx="633235"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6" name="Straight Connector 5">
              <a:extLst>
                <a:ext uri="{FF2B5EF4-FFF2-40B4-BE49-F238E27FC236}">
                  <a16:creationId xmlns:a16="http://schemas.microsoft.com/office/drawing/2014/main" id="{C770F9F6-7B45-1163-73D0-8EF553E8A387}"/>
                </a:ext>
              </a:extLst>
            </p:cNvPr>
            <p:cNvCxnSpPr>
              <a:cxnSpLocks/>
            </p:cNvCxnSpPr>
            <p:nvPr/>
          </p:nvCxnSpPr>
          <p:spPr>
            <a:xfrm>
              <a:off x="777231" y="2274326"/>
              <a:ext cx="0" cy="2641584"/>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7F0B58B-6562-0C60-7E89-749E9EE85A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8" name="Straight Connector 7">
              <a:extLst>
                <a:ext uri="{FF2B5EF4-FFF2-40B4-BE49-F238E27FC236}">
                  <a16:creationId xmlns:a16="http://schemas.microsoft.com/office/drawing/2014/main" id="{81608DC7-A799-618D-EC31-25D3B7C9C7BF}"/>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20E3FF3-AF4A-38D5-017F-8FB180C0D2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10" name="TextBox 9">
              <a:extLst>
                <a:ext uri="{FF2B5EF4-FFF2-40B4-BE49-F238E27FC236}">
                  <a16:creationId xmlns:a16="http://schemas.microsoft.com/office/drawing/2014/main" id="{1EB1943A-6A2C-B577-A640-9C13260B4DD3}"/>
                </a:ext>
              </a:extLst>
            </p:cNvPr>
            <p:cNvSpPr txBox="1"/>
            <p:nvPr/>
          </p:nvSpPr>
          <p:spPr>
            <a:xfrm>
              <a:off x="1066190" y="2463100"/>
              <a:ext cx="1319499"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1" name="Straight Connector 10">
              <a:extLst>
                <a:ext uri="{FF2B5EF4-FFF2-40B4-BE49-F238E27FC236}">
                  <a16:creationId xmlns:a16="http://schemas.microsoft.com/office/drawing/2014/main" id="{46583DEE-35FC-4B67-3099-71A22B5B74B6}"/>
                </a:ext>
              </a:extLst>
            </p:cNvPr>
            <p:cNvCxnSpPr>
              <a:cxnSpLocks/>
            </p:cNvCxnSpPr>
            <p:nvPr/>
          </p:nvCxnSpPr>
          <p:spPr>
            <a:xfrm>
              <a:off x="777231" y="294095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33812CC-00B2-8DC2-2755-5BB43AF0C2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13" name="TextBox 12">
              <a:extLst>
                <a:ext uri="{FF2B5EF4-FFF2-40B4-BE49-F238E27FC236}">
                  <a16:creationId xmlns:a16="http://schemas.microsoft.com/office/drawing/2014/main" id="{B3526898-3198-5710-DAE9-5B10F48B1492}"/>
                </a:ext>
              </a:extLst>
            </p:cNvPr>
            <p:cNvSpPr txBox="1"/>
            <p:nvPr/>
          </p:nvSpPr>
          <p:spPr>
            <a:xfrm>
              <a:off x="1066190" y="2812682"/>
              <a:ext cx="710060"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14" name="Straight Connector 13">
              <a:extLst>
                <a:ext uri="{FF2B5EF4-FFF2-40B4-BE49-F238E27FC236}">
                  <a16:creationId xmlns:a16="http://schemas.microsoft.com/office/drawing/2014/main" id="{384FAC73-5913-B035-4C30-FDB1F139CF16}"/>
                </a:ext>
              </a:extLst>
            </p:cNvPr>
            <p:cNvCxnSpPr>
              <a:cxnSpLocks/>
            </p:cNvCxnSpPr>
            <p:nvPr/>
          </p:nvCxnSpPr>
          <p:spPr>
            <a:xfrm>
              <a:off x="991769" y="3279788"/>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E1D240C2-61FB-7865-94FE-AF4C059497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258" y="3155642"/>
              <a:ext cx="228874" cy="228874"/>
            </a:xfrm>
            <a:prstGeom prst="rect">
              <a:avLst/>
            </a:prstGeom>
          </p:spPr>
        </p:pic>
        <p:sp>
          <p:nvSpPr>
            <p:cNvPr id="16" name="TextBox 15">
              <a:extLst>
                <a:ext uri="{FF2B5EF4-FFF2-40B4-BE49-F238E27FC236}">
                  <a16:creationId xmlns:a16="http://schemas.microsoft.com/office/drawing/2014/main" id="{0CDC6E15-27F5-4075-8006-95C1079CAB2B}"/>
                </a:ext>
              </a:extLst>
            </p:cNvPr>
            <p:cNvSpPr txBox="1"/>
            <p:nvPr/>
          </p:nvSpPr>
          <p:spPr>
            <a:xfrm>
              <a:off x="1236391" y="3161210"/>
              <a:ext cx="836357"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17" name="Straight Connector 16">
              <a:extLst>
                <a:ext uri="{FF2B5EF4-FFF2-40B4-BE49-F238E27FC236}">
                  <a16:creationId xmlns:a16="http://schemas.microsoft.com/office/drawing/2014/main" id="{6887F5F2-3F63-91E9-E8E9-4A4852D495AB}"/>
                </a:ext>
              </a:extLst>
            </p:cNvPr>
            <p:cNvCxnSpPr>
              <a:cxnSpLocks/>
            </p:cNvCxnSpPr>
            <p:nvPr/>
          </p:nvCxnSpPr>
          <p:spPr>
            <a:xfrm>
              <a:off x="777231" y="360757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01CE5A8-DA6F-AC99-C4E8-4B95244208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3498547"/>
              <a:ext cx="228874" cy="228874"/>
            </a:xfrm>
            <a:prstGeom prst="rect">
              <a:avLst/>
            </a:prstGeom>
          </p:spPr>
        </p:pic>
        <p:sp>
          <p:nvSpPr>
            <p:cNvPr id="19" name="TextBox 18">
              <a:extLst>
                <a:ext uri="{FF2B5EF4-FFF2-40B4-BE49-F238E27FC236}">
                  <a16:creationId xmlns:a16="http://schemas.microsoft.com/office/drawing/2014/main" id="{C94C27DC-1973-D33F-0DB0-64F06D4214AC}"/>
                </a:ext>
              </a:extLst>
            </p:cNvPr>
            <p:cNvSpPr txBox="1"/>
            <p:nvPr/>
          </p:nvSpPr>
          <p:spPr>
            <a:xfrm>
              <a:off x="1066190" y="3482179"/>
              <a:ext cx="13018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20" name="Straight Connector 19">
              <a:extLst>
                <a:ext uri="{FF2B5EF4-FFF2-40B4-BE49-F238E27FC236}">
                  <a16:creationId xmlns:a16="http://schemas.microsoft.com/office/drawing/2014/main" id="{99CA1E50-8A6B-704A-90D6-FBB70FD15534}"/>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B1585259-3383-E5B5-8904-31A13C57B6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3826449"/>
              <a:ext cx="228874" cy="228874"/>
            </a:xfrm>
            <a:prstGeom prst="rect">
              <a:avLst/>
            </a:prstGeom>
          </p:spPr>
        </p:pic>
        <p:sp>
          <p:nvSpPr>
            <p:cNvPr id="22" name="TextBox 21">
              <a:extLst>
                <a:ext uri="{FF2B5EF4-FFF2-40B4-BE49-F238E27FC236}">
                  <a16:creationId xmlns:a16="http://schemas.microsoft.com/office/drawing/2014/main" id="{824292A7-6EAD-DA3C-D06C-49F2E51C06EE}"/>
                </a:ext>
              </a:extLst>
            </p:cNvPr>
            <p:cNvSpPr txBox="1"/>
            <p:nvPr/>
          </p:nvSpPr>
          <p:spPr>
            <a:xfrm>
              <a:off x="1066190" y="3818935"/>
              <a:ext cx="1898341"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cxnSp>
          <p:nvCxnSpPr>
            <p:cNvPr id="23" name="Straight Connector 22">
              <a:extLst>
                <a:ext uri="{FF2B5EF4-FFF2-40B4-BE49-F238E27FC236}">
                  <a16:creationId xmlns:a16="http://schemas.microsoft.com/office/drawing/2014/main" id="{CB3D0ACA-F912-122E-23E1-72083598F707}"/>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C716A56-7B30-CC18-999E-F2243F4EFC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25" name="TextBox 24">
              <a:extLst>
                <a:ext uri="{FF2B5EF4-FFF2-40B4-BE49-F238E27FC236}">
                  <a16:creationId xmlns:a16="http://schemas.microsoft.com/office/drawing/2014/main" id="{061B70B2-0D37-62AE-A2B9-D191F8CD5D17}"/>
                </a:ext>
              </a:extLst>
            </p:cNvPr>
            <p:cNvSpPr txBox="1"/>
            <p:nvPr/>
          </p:nvSpPr>
          <p:spPr>
            <a:xfrm>
              <a:off x="1066190" y="4163682"/>
              <a:ext cx="1125743"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26" name="Straight Connector 25">
              <a:extLst>
                <a:ext uri="{FF2B5EF4-FFF2-40B4-BE49-F238E27FC236}">
                  <a16:creationId xmlns:a16="http://schemas.microsoft.com/office/drawing/2014/main" id="{BCB9A054-0B0E-9B3C-FB01-056C306385D0}"/>
                </a:ext>
              </a:extLst>
            </p:cNvPr>
            <p:cNvCxnSpPr>
              <a:cxnSpLocks/>
            </p:cNvCxnSpPr>
            <p:nvPr/>
          </p:nvCxnSpPr>
          <p:spPr>
            <a:xfrm>
              <a:off x="777231" y="4607510"/>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CB9167A8-6CE1-3AE5-7EAF-15AE9B01FE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81432"/>
              <a:ext cx="228874" cy="228874"/>
            </a:xfrm>
            <a:prstGeom prst="rect">
              <a:avLst/>
            </a:prstGeom>
          </p:spPr>
        </p:pic>
        <p:sp>
          <p:nvSpPr>
            <p:cNvPr id="28" name="TextBox 27">
              <a:extLst>
                <a:ext uri="{FF2B5EF4-FFF2-40B4-BE49-F238E27FC236}">
                  <a16:creationId xmlns:a16="http://schemas.microsoft.com/office/drawing/2014/main" id="{583D907A-9233-A82A-0405-6DDD10306F7B}"/>
                </a:ext>
              </a:extLst>
            </p:cNvPr>
            <p:cNvSpPr txBox="1"/>
            <p:nvPr/>
          </p:nvSpPr>
          <p:spPr>
            <a:xfrm>
              <a:off x="1066189" y="4485045"/>
              <a:ext cx="1677011" cy="261609"/>
            </a:xfrm>
            <a:prstGeom prst="rect">
              <a:avLst/>
            </a:prstGeom>
            <a:noFill/>
          </p:spPr>
          <p:txBody>
            <a:bodyPr wrap="square" rtlCol="0">
              <a:normAutofit fontScale="92500"/>
            </a:bodyPr>
            <a:lstStyle/>
            <a:p>
              <a:r>
                <a:rPr lang="fr-BE" sz="1100" dirty="0">
                  <a:solidFill>
                    <a:schemeClr val="bg1"/>
                  </a:solidFill>
                  <a:latin typeface="Montserrat ExtraBold" panose="00000900000000000000" pitchFamily="2" charset="0"/>
                </a:rPr>
                <a:t>my_super_secret.txt</a:t>
              </a:r>
            </a:p>
          </p:txBody>
        </p:sp>
        <p:sp>
          <p:nvSpPr>
            <p:cNvPr id="29" name="TextBox 28">
              <a:extLst>
                <a:ext uri="{FF2B5EF4-FFF2-40B4-BE49-F238E27FC236}">
                  <a16:creationId xmlns:a16="http://schemas.microsoft.com/office/drawing/2014/main" id="{C3E4255B-B902-CD7D-1439-356389EA856C}"/>
                </a:ext>
              </a:extLst>
            </p:cNvPr>
            <p:cNvSpPr txBox="1"/>
            <p:nvPr/>
          </p:nvSpPr>
          <p:spPr>
            <a:xfrm>
              <a:off x="1066188" y="2811999"/>
              <a:ext cx="710060"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0" name="Straight Connector 29">
              <a:extLst>
                <a:ext uri="{FF2B5EF4-FFF2-40B4-BE49-F238E27FC236}">
                  <a16:creationId xmlns:a16="http://schemas.microsoft.com/office/drawing/2014/main" id="{BCF3C29E-E4B4-8DB9-CDBD-59E41923C3B2}"/>
                </a:ext>
              </a:extLst>
            </p:cNvPr>
            <p:cNvCxnSpPr>
              <a:cxnSpLocks/>
            </p:cNvCxnSpPr>
            <p:nvPr/>
          </p:nvCxnSpPr>
          <p:spPr>
            <a:xfrm>
              <a:off x="777231" y="4915910"/>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384548E2-CD90-39D4-C435-466231655C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4789831"/>
              <a:ext cx="228874" cy="228874"/>
            </a:xfrm>
            <a:prstGeom prst="rect">
              <a:avLst/>
            </a:prstGeom>
          </p:spPr>
        </p:pic>
        <p:sp>
          <p:nvSpPr>
            <p:cNvPr id="32" name="TextBox 31">
              <a:extLst>
                <a:ext uri="{FF2B5EF4-FFF2-40B4-BE49-F238E27FC236}">
                  <a16:creationId xmlns:a16="http://schemas.microsoft.com/office/drawing/2014/main" id="{5146F933-5299-AEA5-34CD-D937432F9866}"/>
                </a:ext>
              </a:extLst>
            </p:cNvPr>
            <p:cNvSpPr txBox="1"/>
            <p:nvPr/>
          </p:nvSpPr>
          <p:spPr>
            <a:xfrm>
              <a:off x="1066189" y="4793444"/>
              <a:ext cx="1301857"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
        <p:nvSpPr>
          <p:cNvPr id="35" name="TextBox 34">
            <a:extLst>
              <a:ext uri="{FF2B5EF4-FFF2-40B4-BE49-F238E27FC236}">
                <a16:creationId xmlns:a16="http://schemas.microsoft.com/office/drawing/2014/main" id="{82C6863E-A141-3452-F920-5C3558849179}"/>
              </a:ext>
            </a:extLst>
          </p:cNvPr>
          <p:cNvSpPr txBox="1"/>
          <p:nvPr/>
        </p:nvSpPr>
        <p:spPr>
          <a:xfrm>
            <a:off x="5019237" y="778962"/>
            <a:ext cx="5680892" cy="5632311"/>
          </a:xfrm>
          <a:prstGeom prst="rect">
            <a:avLst/>
          </a:prstGeom>
          <a:noFill/>
        </p:spPr>
        <p:txBody>
          <a:bodyPr wrap="square">
            <a:spAutoFit/>
          </a:bodyPr>
          <a:lstStyle/>
          <a:p>
            <a:r>
              <a:rPr lang="fr-BE" sz="2000" b="0" dirty="0">
                <a:solidFill>
                  <a:srgbClr val="569CD6"/>
                </a:solidFill>
                <a:effectLst/>
                <a:latin typeface="Consolas" panose="020B0609020204030204" pitchFamily="49" charset="0"/>
              </a:rPr>
              <a:t>version</a:t>
            </a:r>
            <a:r>
              <a:rPr lang="fr-BE" sz="2000" b="0" dirty="0">
                <a:solidFill>
                  <a:srgbClr val="D4D4D4"/>
                </a:solidFill>
                <a:effectLst/>
                <a:latin typeface="Consolas" panose="020B0609020204030204" pitchFamily="49" charset="0"/>
              </a:rPr>
              <a:t>: </a:t>
            </a:r>
            <a:r>
              <a:rPr lang="fr-BE" sz="2000" b="0" dirty="0">
                <a:solidFill>
                  <a:srgbClr val="CE9178"/>
                </a:solidFill>
                <a:effectLst/>
                <a:latin typeface="Consolas" panose="020B0609020204030204" pitchFamily="49" charset="0"/>
              </a:rPr>
              <a:t>'3'</a:t>
            </a:r>
            <a:endParaRPr lang="fr-BE" sz="2000" b="0" dirty="0">
              <a:solidFill>
                <a:srgbClr val="D4D4D4"/>
              </a:solidFill>
              <a:effectLst/>
              <a:latin typeface="Consolas" panose="020B0609020204030204" pitchFamily="49" charset="0"/>
            </a:endParaRPr>
          </a:p>
          <a:p>
            <a:r>
              <a:rPr lang="fr-BE" sz="2000" b="0" dirty="0">
                <a:solidFill>
                  <a:srgbClr val="569CD6"/>
                </a:solidFill>
                <a:effectLst/>
                <a:latin typeface="Consolas" panose="020B0609020204030204" pitchFamily="49" charset="0"/>
              </a:rPr>
              <a:t>services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web</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build</a:t>
            </a:r>
            <a:r>
              <a:rPr lang="fr-BE" sz="2000" b="0" dirty="0">
                <a:solidFill>
                  <a:srgbClr val="D4D4D4"/>
                </a:solidFill>
                <a:effectLst/>
                <a:latin typeface="Consolas" panose="020B0609020204030204" pitchFamily="49" charset="0"/>
              </a:rPr>
              <a:t>: </a:t>
            </a:r>
            <a:r>
              <a:rPr lang="fr-BE" sz="2000" b="0" dirty="0">
                <a:solidFill>
                  <a:srgbClr val="B5CEA8"/>
                </a:solidFill>
                <a:effectLst/>
                <a:latin typeface="Consolas" panose="020B0609020204030204" pitchFamily="49" charset="0"/>
              </a:rPr>
              <a:t>.</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ports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 </a:t>
            </a:r>
            <a:r>
              <a:rPr lang="fr-BE" sz="2000" b="0" dirty="0">
                <a:solidFill>
                  <a:srgbClr val="CE9178"/>
                </a:solidFill>
                <a:effectLst/>
                <a:latin typeface="Consolas" panose="020B0609020204030204" pitchFamily="49" charset="0"/>
              </a:rPr>
              <a:t>"5000:8080"</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db</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image</a:t>
            </a:r>
            <a:r>
              <a:rPr lang="fr-BE" sz="2000" b="0" dirty="0">
                <a:solidFill>
                  <a:srgbClr val="D4D4D4"/>
                </a:solidFill>
                <a:effectLst/>
                <a:latin typeface="Consolas" panose="020B0609020204030204" pitchFamily="49" charset="0"/>
              </a:rPr>
              <a:t>: </a:t>
            </a:r>
            <a:r>
              <a:rPr lang="fr-BE" sz="2000" b="0" dirty="0">
                <a:solidFill>
                  <a:srgbClr val="CE9178"/>
                </a:solidFill>
                <a:effectLst/>
                <a:latin typeface="Consolas" panose="020B0609020204030204" pitchFamily="49" charset="0"/>
              </a:rPr>
              <a:t>"</a:t>
            </a:r>
            <a:r>
              <a:rPr lang="fr-BE" sz="2000" b="0" dirty="0" err="1">
                <a:solidFill>
                  <a:srgbClr val="CE9178"/>
                </a:solidFill>
                <a:effectLst/>
                <a:latin typeface="Consolas" panose="020B0609020204030204" pitchFamily="49" charset="0"/>
              </a:rPr>
              <a:t>mysql</a:t>
            </a:r>
            <a:r>
              <a:rPr lang="fr-BE" sz="2000" b="0" dirty="0">
                <a:solidFill>
                  <a:srgbClr val="CE9178"/>
                </a:solidFill>
                <a:effectLst/>
                <a:latin typeface="Consolas" panose="020B0609020204030204" pitchFamily="49" charset="0"/>
              </a:rPr>
              <a:t>"</a:t>
            </a:r>
            <a:endParaRPr lang="fr-BE" sz="2000" b="0" dirty="0">
              <a:solidFill>
                <a:srgbClr val="D4D4D4"/>
              </a:solidFill>
              <a:effectLst/>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environment</a:t>
            </a:r>
            <a:r>
              <a:rPr lang="fr-BE" sz="2000" b="0" dirty="0">
                <a:solidFill>
                  <a:srgbClr val="D4D4D4"/>
                </a:solidFill>
                <a:effectLst/>
                <a:latin typeface="Consolas" panose="020B0609020204030204" pitchFamily="49" charset="0"/>
              </a:rPr>
              <a:t>: </a:t>
            </a: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MYSQL_ROOT_PASSWORD</a:t>
            </a:r>
            <a:r>
              <a:rPr lang="fr-BE" sz="2000" b="0" dirty="0">
                <a:solidFill>
                  <a:srgbClr val="D4D4D4"/>
                </a:solidFill>
                <a:effectLst/>
                <a:latin typeface="Consolas" panose="020B0609020204030204" pitchFamily="49" charset="0"/>
              </a:rPr>
              <a:t>: </a:t>
            </a:r>
            <a:r>
              <a:rPr lang="fr-BE" sz="2000" dirty="0" err="1">
                <a:solidFill>
                  <a:srgbClr val="CE9178"/>
                </a:solidFill>
                <a:latin typeface="Consolas" panose="020B0609020204030204" pitchFamily="49" charset="0"/>
              </a:rPr>
              <a:t>db_password</a:t>
            </a:r>
            <a:endParaRPr lang="fr-BE" sz="2000" dirty="0">
              <a:solidFill>
                <a:srgbClr val="CE9178"/>
              </a:solidFill>
              <a:latin typeface="Consolas" panose="020B0609020204030204" pitchFamily="49" charset="0"/>
            </a:endParaRPr>
          </a:p>
          <a:p>
            <a:r>
              <a:rPr lang="fr-BE" sz="2000" b="0" dirty="0">
                <a:solidFill>
                  <a:srgbClr val="D4D4D4"/>
                </a:solidFill>
                <a:effectLst/>
                <a:latin typeface="Consolas" panose="020B0609020204030204" pitchFamily="49" charset="0"/>
              </a:rPr>
              <a:t>    </a:t>
            </a:r>
            <a:r>
              <a:rPr lang="fr-BE" sz="2000" b="0" dirty="0">
                <a:solidFill>
                  <a:srgbClr val="569CD6"/>
                </a:solidFill>
                <a:effectLst/>
                <a:latin typeface="Consolas" panose="020B0609020204030204" pitchFamily="49" charset="0"/>
              </a:rPr>
              <a:t>volumes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 </a:t>
            </a:r>
            <a:r>
              <a:rPr lang="fr-BE" sz="2000" b="0" dirty="0" err="1">
                <a:solidFill>
                  <a:srgbClr val="CE9178"/>
                </a:solidFill>
                <a:effectLst/>
                <a:latin typeface="Consolas" panose="020B0609020204030204" pitchFamily="49" charset="0"/>
              </a:rPr>
              <a:t>db</a:t>
            </a:r>
            <a:r>
              <a:rPr lang="fr-BE" sz="2000" b="0" dirty="0">
                <a:solidFill>
                  <a:srgbClr val="CE9178"/>
                </a:solidFill>
                <a:effectLst/>
                <a:latin typeface="Consolas" panose="020B0609020204030204" pitchFamily="49" charset="0"/>
              </a:rPr>
              <a:t>-data:/data</a:t>
            </a:r>
            <a:endParaRPr lang="fr-BE" sz="2000" b="0" dirty="0">
              <a:solidFill>
                <a:srgbClr val="D4D4D4"/>
              </a:solidFill>
              <a:effectLst/>
              <a:latin typeface="Consolas" panose="020B0609020204030204" pitchFamily="49" charset="0"/>
            </a:endParaRPr>
          </a:p>
          <a:p>
            <a:endParaRPr lang="fr-BE" sz="2000" b="0" dirty="0">
              <a:solidFill>
                <a:srgbClr val="D4D4D4"/>
              </a:solidFill>
              <a:effectLst/>
              <a:latin typeface="Consolas" panose="020B0609020204030204" pitchFamily="49" charset="0"/>
            </a:endParaRPr>
          </a:p>
          <a:p>
            <a:r>
              <a:rPr lang="fr-BE" sz="2000" dirty="0">
                <a:solidFill>
                  <a:srgbClr val="569CD6"/>
                </a:solidFill>
                <a:latin typeface="Consolas" panose="020B0609020204030204" pitchFamily="49" charset="0"/>
              </a:rPr>
              <a:t>secrets</a:t>
            </a:r>
            <a:r>
              <a:rPr lang="fr-BE" sz="2000" dirty="0">
                <a:solidFill>
                  <a:srgbClr val="D4D4D4"/>
                </a:solidFill>
                <a:latin typeface="Consolas" panose="020B0609020204030204" pitchFamily="49" charset="0"/>
              </a:rPr>
              <a:t>:</a:t>
            </a:r>
          </a:p>
          <a:p>
            <a:r>
              <a:rPr lang="fr-BE" sz="2000" dirty="0">
                <a:solidFill>
                  <a:srgbClr val="D4D4D4"/>
                </a:solidFill>
                <a:latin typeface="Consolas" panose="020B0609020204030204" pitchFamily="49" charset="0"/>
              </a:rPr>
              <a:t>  </a:t>
            </a:r>
            <a:r>
              <a:rPr lang="fr-BE" sz="2000" dirty="0" err="1">
                <a:solidFill>
                  <a:srgbClr val="569CD6"/>
                </a:solidFill>
                <a:latin typeface="Consolas" panose="020B0609020204030204" pitchFamily="49" charset="0"/>
              </a:rPr>
              <a:t>db_password</a:t>
            </a:r>
            <a:r>
              <a:rPr lang="fr-BE" sz="2000" dirty="0">
                <a:solidFill>
                  <a:srgbClr val="D4D4D4"/>
                </a:solidFill>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dirty="0">
                <a:solidFill>
                  <a:srgbClr val="569CD6"/>
                </a:solidFill>
                <a:latin typeface="Consolas" panose="020B0609020204030204" pitchFamily="49" charset="0"/>
              </a:rPr>
              <a:t>file</a:t>
            </a:r>
            <a:r>
              <a:rPr lang="fr-BE" sz="2000" b="0" dirty="0">
                <a:solidFill>
                  <a:srgbClr val="D4D4D4"/>
                </a:solidFill>
                <a:effectLst/>
                <a:latin typeface="Consolas" panose="020B0609020204030204" pitchFamily="49" charset="0"/>
              </a:rPr>
              <a:t>: </a:t>
            </a:r>
            <a:r>
              <a:rPr lang="fr-BE" sz="2000" dirty="0">
                <a:solidFill>
                  <a:srgbClr val="CE9178"/>
                </a:solidFill>
                <a:latin typeface="Consolas" panose="020B0609020204030204" pitchFamily="49" charset="0"/>
              </a:rPr>
              <a:t>my_super_secret.txt</a:t>
            </a:r>
            <a:br>
              <a:rPr lang="fr-BE" sz="2000" b="0" dirty="0">
                <a:solidFill>
                  <a:srgbClr val="D4D4D4"/>
                </a:solidFill>
                <a:effectLst/>
                <a:latin typeface="Consolas" panose="020B0609020204030204" pitchFamily="49" charset="0"/>
              </a:rPr>
            </a:br>
            <a:r>
              <a:rPr lang="fr-BE" sz="2000" b="0" dirty="0">
                <a:solidFill>
                  <a:srgbClr val="569CD6"/>
                </a:solidFill>
                <a:effectLst/>
                <a:latin typeface="Consolas" panose="020B0609020204030204" pitchFamily="49" charset="0"/>
              </a:rPr>
              <a:t>volumes</a:t>
            </a:r>
            <a:r>
              <a:rPr lang="fr-BE" sz="2000" b="0" dirty="0">
                <a:solidFill>
                  <a:srgbClr val="D4D4D4"/>
                </a:solidFill>
                <a:effectLst/>
                <a:latin typeface="Consolas" panose="020B0609020204030204" pitchFamily="49" charset="0"/>
              </a:rPr>
              <a:t>:</a:t>
            </a:r>
          </a:p>
          <a:p>
            <a:r>
              <a:rPr lang="fr-BE" sz="2000" b="0" dirty="0">
                <a:solidFill>
                  <a:srgbClr val="D4D4D4"/>
                </a:solidFill>
                <a:effectLst/>
                <a:latin typeface="Consolas" panose="020B0609020204030204" pitchFamily="49" charset="0"/>
              </a:rPr>
              <a:t>  </a:t>
            </a:r>
            <a:r>
              <a:rPr lang="fr-BE" sz="2000" b="0" dirty="0" err="1">
                <a:solidFill>
                  <a:srgbClr val="569CD6"/>
                </a:solidFill>
                <a:effectLst/>
                <a:latin typeface="Consolas" panose="020B0609020204030204" pitchFamily="49" charset="0"/>
              </a:rPr>
              <a:t>db</a:t>
            </a:r>
            <a:r>
              <a:rPr lang="fr-BE" sz="2000" b="0" dirty="0">
                <a:solidFill>
                  <a:srgbClr val="569CD6"/>
                </a:solidFill>
                <a:effectLst/>
                <a:latin typeface="Consolas" panose="020B0609020204030204" pitchFamily="49" charset="0"/>
              </a:rPr>
              <a:t>-data</a:t>
            </a:r>
            <a:r>
              <a:rPr lang="fr-BE" sz="2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781887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34CD43-9713-2096-5E74-EB977C01DE57}"/>
              </a:ext>
            </a:extLst>
          </p:cNvPr>
          <p:cNvSpPr txBox="1"/>
          <p:nvPr/>
        </p:nvSpPr>
        <p:spPr>
          <a:xfrm>
            <a:off x="778587" y="520511"/>
            <a:ext cx="10634825" cy="5816977"/>
          </a:xfrm>
          <a:prstGeom prst="rect">
            <a:avLst/>
          </a:prstGeom>
          <a:noFill/>
        </p:spPr>
        <p:txBody>
          <a:bodyPr wrap="square" rtlCol="0">
            <a:spAutoFit/>
          </a:bodyPr>
          <a:lstStyle/>
          <a:p>
            <a:pPr algn="ctr"/>
            <a:r>
              <a:rPr lang="fr-BE" sz="9600" dirty="0" err="1">
                <a:solidFill>
                  <a:schemeClr val="bg1">
                    <a:lumMod val="95000"/>
                  </a:schemeClr>
                </a:solidFill>
                <a:latin typeface="Montserrat ExtraBold" panose="00000900000000000000" pitchFamily="2" charset="0"/>
              </a:rPr>
              <a:t>Now</a:t>
            </a:r>
            <a:r>
              <a:rPr lang="fr-BE" sz="9600" dirty="0">
                <a:solidFill>
                  <a:schemeClr val="bg1">
                    <a:lumMod val="95000"/>
                  </a:schemeClr>
                </a:solidFill>
                <a:latin typeface="Montserrat ExtraBold" panose="00000900000000000000" pitchFamily="2" charset="0"/>
              </a:rPr>
              <a:t>…</a:t>
            </a:r>
            <a:endParaRPr lang="fr-BE" sz="7200" dirty="0">
              <a:solidFill>
                <a:schemeClr val="bg1">
                  <a:lumMod val="95000"/>
                </a:schemeClr>
              </a:solidFill>
              <a:latin typeface="Montserrat ExtraBold" panose="00000900000000000000" pitchFamily="2" charset="0"/>
            </a:endParaRPr>
          </a:p>
          <a:p>
            <a:pPr algn="ctr"/>
            <a:endParaRPr lang="fr-BE" sz="5400" dirty="0">
              <a:solidFill>
                <a:schemeClr val="bg1">
                  <a:lumMod val="95000"/>
                </a:schemeClr>
              </a:solidFill>
              <a:latin typeface="Montserrat ExtraBold" panose="00000900000000000000" pitchFamily="2" charset="0"/>
            </a:endParaRPr>
          </a:p>
          <a:p>
            <a:pPr algn="ctr"/>
            <a:r>
              <a:rPr lang="fr-BE" sz="7200" dirty="0">
                <a:solidFill>
                  <a:schemeClr val="bg1">
                    <a:lumMod val="95000"/>
                  </a:schemeClr>
                </a:solidFill>
                <a:latin typeface="Montserrat ExtraBold" panose="00000900000000000000" pitchFamily="2" charset="0"/>
              </a:rPr>
              <a:t>« Building an</a:t>
            </a:r>
          </a:p>
          <a:p>
            <a:pPr algn="ctr"/>
            <a:r>
              <a:rPr lang="fr-BE" sz="7200" dirty="0">
                <a:solidFill>
                  <a:schemeClr val="bg1">
                    <a:lumMod val="95000"/>
                  </a:schemeClr>
                </a:solidFill>
                <a:latin typeface="Montserrat ExtraBold" panose="00000900000000000000" pitchFamily="2" charset="0"/>
              </a:rPr>
              <a:t>app </a:t>
            </a:r>
            <a:r>
              <a:rPr lang="fr-BE" sz="7200" dirty="0" err="1">
                <a:solidFill>
                  <a:schemeClr val="bg1">
                    <a:lumMod val="95000"/>
                  </a:schemeClr>
                </a:solidFill>
                <a:latin typeface="Montserrat ExtraBold" panose="00000900000000000000" pitchFamily="2" charset="0"/>
              </a:rPr>
              <a:t>with</a:t>
            </a:r>
            <a:endParaRPr lang="fr-BE" sz="7200" dirty="0">
              <a:solidFill>
                <a:schemeClr val="bg1">
                  <a:lumMod val="95000"/>
                </a:schemeClr>
              </a:solidFill>
              <a:latin typeface="Montserrat ExtraBold" panose="00000900000000000000" pitchFamily="2" charset="0"/>
            </a:endParaRPr>
          </a:p>
          <a:p>
            <a:pPr algn="ctr"/>
            <a:r>
              <a:rPr lang="fr-BE" sz="7200" dirty="0">
                <a:solidFill>
                  <a:schemeClr val="bg1">
                    <a:lumMod val="95000"/>
                  </a:schemeClr>
                </a:solidFill>
                <a:latin typeface="Montserrat ExtraBold" panose="00000900000000000000" pitchFamily="2" charset="0"/>
              </a:rPr>
              <a:t>docker-compose »</a:t>
            </a:r>
            <a:endParaRPr lang="fr-BE" sz="2800" dirty="0">
              <a:solidFill>
                <a:schemeClr val="bg1">
                  <a:lumMod val="95000"/>
                </a:schemeClr>
              </a:solidFill>
              <a:latin typeface="Montserrat ExtraBold" panose="00000900000000000000" pitchFamily="2" charset="0"/>
            </a:endParaRPr>
          </a:p>
        </p:txBody>
      </p:sp>
    </p:spTree>
    <p:extLst>
      <p:ext uri="{BB962C8B-B14F-4D97-AF65-F5344CB8AC3E}">
        <p14:creationId xmlns:p14="http://schemas.microsoft.com/office/powerpoint/2010/main" val="148510748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5000963" y="579983"/>
            <a:ext cx="6124848" cy="6124754"/>
          </a:xfrm>
          <a:prstGeom prst="rect">
            <a:avLst/>
          </a:prstGeom>
          <a:noFill/>
        </p:spPr>
        <p:txBody>
          <a:bodyPr wrap="square">
            <a:spAutoFit/>
          </a:bodyPr>
          <a:lstStyle/>
          <a:p>
            <a:r>
              <a:rPr lang="fr-BE" sz="1400" b="0" dirty="0" err="1">
                <a:solidFill>
                  <a:srgbClr val="569CD6"/>
                </a:solidFill>
                <a:effectLst/>
                <a:latin typeface="Consolas" panose="020B0609020204030204" pitchFamily="49" charset="0"/>
              </a:rPr>
              <a:t>const</a:t>
            </a:r>
            <a:r>
              <a:rPr lang="fr-BE" sz="1400" b="0" dirty="0">
                <a:solidFill>
                  <a:srgbClr val="D4D4D4"/>
                </a:solidFill>
                <a:effectLst/>
                <a:latin typeface="Consolas" panose="020B0609020204030204" pitchFamily="49" charset="0"/>
              </a:rPr>
              <a:t> </a:t>
            </a:r>
            <a:r>
              <a:rPr lang="fr-BE" sz="1400" b="0" dirty="0">
                <a:solidFill>
                  <a:srgbClr val="DCDCAA"/>
                </a:solidFill>
                <a:effectLst/>
                <a:latin typeface="Consolas" panose="020B0609020204030204" pitchFamily="49" charset="0"/>
              </a:rPr>
              <a:t>express</a:t>
            </a:r>
            <a:r>
              <a:rPr lang="fr-BE" sz="1400" b="0" dirty="0">
                <a:solidFill>
                  <a:srgbClr val="D4D4D4"/>
                </a:solidFill>
                <a:effectLst/>
                <a:latin typeface="Consolas" panose="020B0609020204030204" pitchFamily="49" charset="0"/>
              </a:rPr>
              <a:t> = </a:t>
            </a:r>
            <a:r>
              <a:rPr lang="fr-BE" sz="1400" b="0" dirty="0" err="1">
                <a:solidFill>
                  <a:srgbClr val="DCDCAA"/>
                </a:solidFill>
                <a:effectLst/>
                <a:latin typeface="Consolas" panose="020B0609020204030204" pitchFamily="49" charset="0"/>
              </a:rPr>
              <a:t>require</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'express'</a:t>
            </a:r>
            <a:r>
              <a:rPr lang="fr-BE" sz="1400" b="0" dirty="0">
                <a:solidFill>
                  <a:srgbClr val="D4D4D4"/>
                </a:solidFill>
                <a:effectLst/>
                <a:latin typeface="Consolas" panose="020B0609020204030204" pitchFamily="49" charset="0"/>
              </a:rPr>
              <a:t>);</a:t>
            </a:r>
          </a:p>
          <a:p>
            <a:r>
              <a:rPr lang="fr-BE" sz="1400" b="0" dirty="0" err="1">
                <a:solidFill>
                  <a:srgbClr val="569CD6"/>
                </a:solidFill>
                <a:effectLst/>
                <a:latin typeface="Consolas" panose="020B0609020204030204" pitchFamily="49" charset="0"/>
              </a:rPr>
              <a:t>const</a:t>
            </a:r>
            <a:r>
              <a:rPr lang="fr-BE" sz="1400" b="0" dirty="0">
                <a:solidFill>
                  <a:srgbClr val="D4D4D4"/>
                </a:solidFill>
                <a:effectLst/>
                <a:latin typeface="Consolas" panose="020B0609020204030204" pitchFamily="49" charset="0"/>
              </a:rPr>
              <a:t> </a:t>
            </a:r>
            <a:r>
              <a:rPr lang="fr-BE" sz="1400" b="0" dirty="0">
                <a:solidFill>
                  <a:srgbClr val="4FC1FF"/>
                </a:solidFill>
                <a:effectLst/>
                <a:latin typeface="Consolas" panose="020B0609020204030204" pitchFamily="49" charset="0"/>
              </a:rPr>
              <a:t>redis</a:t>
            </a:r>
            <a:r>
              <a:rPr lang="fr-BE" sz="1400" b="0" dirty="0">
                <a:solidFill>
                  <a:srgbClr val="D4D4D4"/>
                </a:solidFill>
                <a:effectLst/>
                <a:latin typeface="Consolas" panose="020B0609020204030204" pitchFamily="49" charset="0"/>
              </a:rPr>
              <a:t> = </a:t>
            </a:r>
            <a:r>
              <a:rPr lang="fr-BE" sz="1400" b="0" dirty="0" err="1">
                <a:solidFill>
                  <a:srgbClr val="DCDCAA"/>
                </a:solidFill>
                <a:effectLst/>
                <a:latin typeface="Consolas" panose="020B0609020204030204" pitchFamily="49" charset="0"/>
              </a:rPr>
              <a:t>require</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'redis'</a:t>
            </a:r>
            <a:r>
              <a:rPr lang="fr-BE" sz="1400" b="0" dirty="0">
                <a:solidFill>
                  <a:srgbClr val="D4D4D4"/>
                </a:solidFill>
                <a:effectLst/>
                <a:latin typeface="Consolas" panose="020B0609020204030204" pitchFamily="49" charset="0"/>
              </a:rPr>
              <a:t>);</a:t>
            </a:r>
          </a:p>
          <a:p>
            <a:r>
              <a:rPr lang="fr-BE" sz="1400" b="0" dirty="0" err="1">
                <a:solidFill>
                  <a:srgbClr val="569CD6"/>
                </a:solidFill>
                <a:effectLst/>
                <a:latin typeface="Consolas" panose="020B0609020204030204" pitchFamily="49" charset="0"/>
              </a:rPr>
              <a:t>const</a:t>
            </a:r>
            <a:r>
              <a:rPr lang="fr-BE" sz="1400" b="0" dirty="0">
                <a:solidFill>
                  <a:srgbClr val="D4D4D4"/>
                </a:solidFill>
                <a:effectLst/>
                <a:latin typeface="Consolas" panose="020B0609020204030204" pitchFamily="49" charset="0"/>
              </a:rPr>
              <a:t> </a:t>
            </a:r>
            <a:r>
              <a:rPr lang="fr-BE" sz="1400" b="0" dirty="0">
                <a:solidFill>
                  <a:srgbClr val="9CDCFE"/>
                </a:solidFill>
                <a:effectLst/>
                <a:latin typeface="Consolas" panose="020B0609020204030204" pitchFamily="49" charset="0"/>
              </a:rPr>
              <a:t>process</a:t>
            </a:r>
            <a:r>
              <a:rPr lang="fr-BE" sz="1400" b="0" dirty="0">
                <a:solidFill>
                  <a:srgbClr val="D4D4D4"/>
                </a:solidFill>
                <a:effectLst/>
                <a:latin typeface="Consolas" panose="020B0609020204030204" pitchFamily="49" charset="0"/>
              </a:rPr>
              <a:t> = </a:t>
            </a:r>
            <a:r>
              <a:rPr lang="fr-BE" sz="1400" b="0" dirty="0" err="1">
                <a:solidFill>
                  <a:srgbClr val="DCDCAA"/>
                </a:solidFill>
                <a:effectLst/>
                <a:latin typeface="Consolas" panose="020B0609020204030204" pitchFamily="49" charset="0"/>
              </a:rPr>
              <a:t>require</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'process'</a:t>
            </a:r>
            <a:r>
              <a:rPr lang="fr-BE" sz="1400" b="0" dirty="0">
                <a:solidFill>
                  <a:srgbClr val="D4D4D4"/>
                </a:solidFill>
                <a:effectLst/>
                <a:latin typeface="Consolas" panose="020B0609020204030204" pitchFamily="49" charset="0"/>
              </a:rPr>
              <a:t>);</a:t>
            </a:r>
          </a:p>
          <a:p>
            <a:br>
              <a:rPr lang="fr-BE" sz="1400" b="0" dirty="0">
                <a:solidFill>
                  <a:srgbClr val="D4D4D4"/>
                </a:solidFill>
                <a:effectLst/>
                <a:latin typeface="Consolas" panose="020B0609020204030204" pitchFamily="49" charset="0"/>
              </a:rPr>
            </a:br>
            <a:r>
              <a:rPr lang="fr-BE" sz="1400" b="0" dirty="0" err="1">
                <a:solidFill>
                  <a:srgbClr val="569CD6"/>
                </a:solidFill>
                <a:effectLst/>
                <a:latin typeface="Consolas" panose="020B0609020204030204" pitchFamily="49" charset="0"/>
              </a:rPr>
              <a:t>const</a:t>
            </a:r>
            <a:r>
              <a:rPr lang="fr-BE" sz="1400" b="0" dirty="0">
                <a:solidFill>
                  <a:srgbClr val="D4D4D4"/>
                </a:solidFill>
                <a:effectLst/>
                <a:latin typeface="Consolas" panose="020B0609020204030204" pitchFamily="49" charset="0"/>
              </a:rPr>
              <a:t> </a:t>
            </a:r>
            <a:r>
              <a:rPr lang="fr-BE" sz="1400" b="0" dirty="0">
                <a:solidFill>
                  <a:srgbClr val="4FC1FF"/>
                </a:solidFill>
                <a:effectLst/>
                <a:latin typeface="Consolas" panose="020B0609020204030204" pitchFamily="49" charset="0"/>
              </a:rPr>
              <a:t>app</a:t>
            </a:r>
            <a:r>
              <a:rPr lang="fr-BE" sz="1400" b="0" dirty="0">
                <a:solidFill>
                  <a:srgbClr val="D4D4D4"/>
                </a:solidFill>
                <a:effectLst/>
                <a:latin typeface="Consolas" panose="020B0609020204030204" pitchFamily="49" charset="0"/>
              </a:rPr>
              <a:t> = </a:t>
            </a:r>
            <a:r>
              <a:rPr lang="fr-BE" sz="1400" b="0" dirty="0">
                <a:solidFill>
                  <a:srgbClr val="DCDCAA"/>
                </a:solidFill>
                <a:effectLst/>
                <a:latin typeface="Consolas" panose="020B0609020204030204" pitchFamily="49" charset="0"/>
              </a:rPr>
              <a:t>express</a:t>
            </a:r>
            <a:r>
              <a:rPr lang="fr-BE" sz="1400" b="0" dirty="0">
                <a:solidFill>
                  <a:srgbClr val="D4D4D4"/>
                </a:solidFill>
                <a:effectLst/>
                <a:latin typeface="Consolas" panose="020B0609020204030204" pitchFamily="49" charset="0"/>
              </a:rPr>
              <a:t>();</a:t>
            </a:r>
          </a:p>
          <a:p>
            <a:r>
              <a:rPr lang="fr-BE" sz="1400" b="0" dirty="0" err="1">
                <a:solidFill>
                  <a:srgbClr val="569CD6"/>
                </a:solidFill>
                <a:effectLst/>
                <a:latin typeface="Consolas" panose="020B0609020204030204" pitchFamily="49" charset="0"/>
              </a:rPr>
              <a:t>const</a:t>
            </a:r>
            <a:r>
              <a:rPr lang="fr-BE" sz="1400" b="0" dirty="0">
                <a:solidFill>
                  <a:srgbClr val="D4D4D4"/>
                </a:solidFill>
                <a:effectLst/>
                <a:latin typeface="Consolas" panose="020B0609020204030204" pitchFamily="49" charset="0"/>
              </a:rPr>
              <a:t> </a:t>
            </a:r>
            <a:r>
              <a:rPr lang="fr-BE" sz="1400" b="0" dirty="0">
                <a:solidFill>
                  <a:srgbClr val="4FC1FF"/>
                </a:solidFill>
                <a:effectLst/>
                <a:latin typeface="Consolas" panose="020B0609020204030204" pitchFamily="49" charset="0"/>
              </a:rPr>
              <a:t>client</a:t>
            </a:r>
            <a:r>
              <a:rPr lang="fr-BE" sz="1400" b="0" dirty="0">
                <a:solidFill>
                  <a:srgbClr val="D4D4D4"/>
                </a:solidFill>
                <a:effectLst/>
                <a:latin typeface="Consolas" panose="020B0609020204030204" pitchFamily="49" charset="0"/>
              </a:rPr>
              <a:t> = </a:t>
            </a:r>
            <a:r>
              <a:rPr lang="fr-BE" sz="1400" b="0" dirty="0" err="1">
                <a:solidFill>
                  <a:srgbClr val="9CDCFE"/>
                </a:solidFill>
                <a:effectLst/>
                <a:latin typeface="Consolas" panose="020B0609020204030204" pitchFamily="49" charset="0"/>
              </a:rPr>
              <a:t>redis</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createClient</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r>
              <a:rPr lang="fr-BE" sz="1400" b="0" dirty="0">
                <a:solidFill>
                  <a:srgbClr val="9CDCFE"/>
                </a:solidFill>
                <a:effectLst/>
                <a:latin typeface="Consolas" panose="020B0609020204030204" pitchFamily="49" charset="0"/>
              </a:rPr>
              <a:t>host:</a:t>
            </a:r>
            <a:r>
              <a:rPr lang="fr-BE" sz="1400" b="0" dirty="0">
                <a:solidFill>
                  <a:srgbClr val="D4D4D4"/>
                </a:solidFill>
                <a:effectLst/>
                <a:latin typeface="Consolas" panose="020B0609020204030204" pitchFamily="49" charset="0"/>
              </a:rPr>
              <a:t> </a:t>
            </a:r>
            <a:r>
              <a:rPr lang="fr-BE" sz="1400" b="0" dirty="0">
                <a:solidFill>
                  <a:srgbClr val="CE9178"/>
                </a:solidFill>
                <a:effectLst/>
                <a:latin typeface="Consolas" panose="020B0609020204030204" pitchFamily="49" charset="0"/>
              </a:rPr>
              <a:t>'redis-server'</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r>
              <a:rPr lang="fr-BE" sz="1400" b="0" dirty="0">
                <a:solidFill>
                  <a:srgbClr val="9CDCFE"/>
                </a:solidFill>
                <a:effectLst/>
                <a:latin typeface="Consolas" panose="020B0609020204030204" pitchFamily="49" charset="0"/>
              </a:rPr>
              <a:t>port:</a:t>
            </a:r>
            <a:r>
              <a:rPr lang="fr-BE" sz="1400" b="0" dirty="0">
                <a:solidFill>
                  <a:srgbClr val="D4D4D4"/>
                </a:solidFill>
                <a:effectLst/>
                <a:latin typeface="Consolas" panose="020B0609020204030204" pitchFamily="49" charset="0"/>
              </a:rPr>
              <a:t> </a:t>
            </a:r>
            <a:r>
              <a:rPr lang="fr-BE" sz="1400" b="0" dirty="0">
                <a:solidFill>
                  <a:srgbClr val="B5CEA8"/>
                </a:solidFill>
                <a:effectLst/>
                <a:latin typeface="Consolas" panose="020B0609020204030204" pitchFamily="49" charset="0"/>
              </a:rPr>
              <a:t>6379</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a:t>
            </a:r>
            <a:br>
              <a:rPr lang="fr-BE" sz="1400" b="0" dirty="0">
                <a:solidFill>
                  <a:srgbClr val="D4D4D4"/>
                </a:solidFill>
                <a:effectLst/>
                <a:latin typeface="Consolas" panose="020B0609020204030204" pitchFamily="49" charset="0"/>
              </a:rPr>
            </a:br>
            <a:r>
              <a:rPr lang="fr-BE" sz="1400" b="0" dirty="0" err="1">
                <a:solidFill>
                  <a:srgbClr val="4FC1FF"/>
                </a:solidFill>
                <a:effectLst/>
                <a:latin typeface="Consolas" panose="020B0609020204030204" pitchFamily="49" charset="0"/>
              </a:rPr>
              <a:t>client</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get</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visits</a:t>
            </a:r>
            <a:r>
              <a:rPr lang="fr-BE" sz="1400" b="0" dirty="0">
                <a:solidFill>
                  <a:srgbClr val="CE9178"/>
                </a:solidFill>
                <a:effectLst/>
                <a:latin typeface="Consolas" panose="020B0609020204030204" pitchFamily="49" charset="0"/>
              </a:rPr>
              <a:t>'</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err</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 </a:t>
            </a:r>
            <a:r>
              <a:rPr lang="fr-BE" sz="1400" b="0" dirty="0">
                <a:solidFill>
                  <a:srgbClr val="569CD6"/>
                </a:solidFill>
                <a:effectLst/>
                <a:latin typeface="Consolas" panose="020B0609020204030204" pitchFamily="49" charset="0"/>
              </a:rPr>
              <a:t>=&gt;</a:t>
            </a:r>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  </a:t>
            </a:r>
            <a:r>
              <a:rPr lang="fr-BE" sz="1400" b="0" dirty="0">
                <a:solidFill>
                  <a:srgbClr val="6A9955"/>
                </a:solidFill>
                <a:effectLst/>
                <a:latin typeface="Consolas" panose="020B0609020204030204" pitchFamily="49" charset="0"/>
              </a:rPr>
              <a:t>// data </a:t>
            </a:r>
            <a:r>
              <a:rPr lang="fr-BE" sz="1400" b="0" dirty="0" err="1">
                <a:solidFill>
                  <a:srgbClr val="6A9955"/>
                </a:solidFill>
                <a:effectLst/>
                <a:latin typeface="Consolas" panose="020B0609020204030204" pitchFamily="49" charset="0"/>
              </a:rPr>
              <a:t>is</a:t>
            </a:r>
            <a:r>
              <a:rPr lang="fr-BE" sz="1400" b="0" dirty="0">
                <a:solidFill>
                  <a:srgbClr val="6A9955"/>
                </a:solidFill>
                <a:effectLst/>
                <a:latin typeface="Consolas" panose="020B0609020204030204" pitchFamily="49" charset="0"/>
              </a:rPr>
              <a:t> </a:t>
            </a:r>
            <a:r>
              <a:rPr lang="fr-BE" sz="1400" b="0" dirty="0" err="1">
                <a:solidFill>
                  <a:srgbClr val="6A9955"/>
                </a:solidFill>
                <a:effectLst/>
                <a:latin typeface="Consolas" panose="020B0609020204030204" pitchFamily="49" charset="0"/>
              </a:rPr>
              <a:t>null</a:t>
            </a:r>
            <a:r>
              <a:rPr lang="fr-BE" sz="1400" b="0" dirty="0">
                <a:solidFill>
                  <a:srgbClr val="6A9955"/>
                </a:solidFill>
                <a:effectLst/>
                <a:latin typeface="Consolas" panose="020B0609020204030204" pitchFamily="49" charset="0"/>
              </a:rPr>
              <a:t> if the key </a:t>
            </a:r>
            <a:r>
              <a:rPr lang="fr-BE" sz="1400" b="0" dirty="0" err="1">
                <a:solidFill>
                  <a:srgbClr val="6A9955"/>
                </a:solidFill>
                <a:effectLst/>
                <a:latin typeface="Consolas" panose="020B0609020204030204" pitchFamily="49" charset="0"/>
              </a:rPr>
              <a:t>doesn't</a:t>
            </a:r>
            <a:r>
              <a:rPr lang="fr-BE" sz="1400" b="0" dirty="0">
                <a:solidFill>
                  <a:srgbClr val="6A9955"/>
                </a:solidFill>
                <a:effectLst/>
                <a:latin typeface="Consolas" panose="020B0609020204030204" pitchFamily="49" charset="0"/>
              </a:rPr>
              <a:t> </a:t>
            </a:r>
            <a:r>
              <a:rPr lang="fr-BE" sz="1400" b="0" dirty="0" err="1">
                <a:solidFill>
                  <a:srgbClr val="6A9955"/>
                </a:solidFill>
                <a:effectLst/>
                <a:latin typeface="Consolas" panose="020B0609020204030204" pitchFamily="49" charset="0"/>
              </a:rPr>
              <a:t>exist</a:t>
            </a:r>
            <a:endParaRPr lang="fr-BE" sz="1400" b="0" dirty="0">
              <a:solidFill>
                <a:srgbClr val="D4D4D4"/>
              </a:solidFill>
              <a:effectLst/>
              <a:latin typeface="Consolas" panose="020B0609020204030204" pitchFamily="49" charset="0"/>
            </a:endParaRPr>
          </a:p>
          <a:p>
            <a:r>
              <a:rPr lang="fr-BE" sz="1400" b="0" dirty="0">
                <a:solidFill>
                  <a:srgbClr val="D4D4D4"/>
                </a:solidFill>
                <a:effectLst/>
                <a:latin typeface="Consolas" panose="020B0609020204030204" pitchFamily="49" charset="0"/>
              </a:rPr>
              <a:t>  </a:t>
            </a:r>
            <a:r>
              <a:rPr lang="fr-BE" sz="1400" b="0" dirty="0">
                <a:solidFill>
                  <a:srgbClr val="C586C0"/>
                </a:solidFill>
                <a:effectLst/>
                <a:latin typeface="Consolas" panose="020B0609020204030204" pitchFamily="49" charset="0"/>
              </a:rPr>
              <a:t>if</a:t>
            </a:r>
            <a:r>
              <a:rPr lang="fr-BE" sz="1400" b="0" dirty="0">
                <a:solidFill>
                  <a:srgbClr val="D4D4D4"/>
                </a:solidFill>
                <a:effectLst/>
                <a:latin typeface="Consolas" panose="020B0609020204030204" pitchFamily="49" charset="0"/>
              </a:rPr>
              <a:t>(</a:t>
            </a:r>
            <a:r>
              <a:rPr lang="fr-BE" sz="1400" b="0" dirty="0" err="1">
                <a:solidFill>
                  <a:srgbClr val="9CDCFE"/>
                </a:solidFill>
                <a:effectLst/>
                <a:latin typeface="Consolas" panose="020B0609020204030204" pitchFamily="49" charset="0"/>
              </a:rPr>
              <a:t>err</a:t>
            </a:r>
            <a:r>
              <a:rPr lang="fr-BE" sz="1400" b="0" dirty="0">
                <a:solidFill>
                  <a:srgbClr val="D4D4D4"/>
                </a:solidFill>
                <a:effectLst/>
                <a:latin typeface="Consolas" panose="020B0609020204030204" pitchFamily="49" charset="0"/>
              </a:rPr>
              <a:t> || </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 === </a:t>
            </a:r>
            <a:r>
              <a:rPr lang="fr-BE" sz="1400" b="0" dirty="0" err="1">
                <a:solidFill>
                  <a:srgbClr val="569CD6"/>
                </a:solidFill>
                <a:effectLst/>
                <a:latin typeface="Consolas" panose="020B0609020204030204" pitchFamily="49" charset="0"/>
              </a:rPr>
              <a:t>null</a:t>
            </a:r>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    </a:t>
            </a:r>
            <a:r>
              <a:rPr lang="fr-BE" sz="1400" b="0" dirty="0" err="1">
                <a:solidFill>
                  <a:srgbClr val="4FC1FF"/>
                </a:solidFill>
                <a:effectLst/>
                <a:latin typeface="Consolas" panose="020B0609020204030204" pitchFamily="49" charset="0"/>
              </a:rPr>
              <a:t>client</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set</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visits</a:t>
            </a:r>
            <a:r>
              <a:rPr lang="fr-BE" sz="1400" b="0" dirty="0">
                <a:solidFill>
                  <a:srgbClr val="CE9178"/>
                </a:solidFill>
                <a:effectLst/>
                <a:latin typeface="Consolas" panose="020B0609020204030204" pitchFamily="49" charset="0"/>
              </a:rPr>
              <a:t>'</a:t>
            </a:r>
            <a:r>
              <a:rPr lang="fr-BE" sz="1400" b="0" dirty="0">
                <a:solidFill>
                  <a:srgbClr val="D4D4D4"/>
                </a:solidFill>
                <a:effectLst/>
                <a:latin typeface="Consolas" panose="020B0609020204030204" pitchFamily="49" charset="0"/>
              </a:rPr>
              <a:t>, </a:t>
            </a:r>
            <a:r>
              <a:rPr lang="fr-BE" sz="1400" b="0" dirty="0">
                <a:solidFill>
                  <a:srgbClr val="B5CEA8"/>
                </a:solidFill>
                <a:effectLst/>
                <a:latin typeface="Consolas" panose="020B0609020204030204" pitchFamily="49" charset="0"/>
              </a:rPr>
              <a:t>0</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a:t>
            </a:r>
          </a:p>
          <a:p>
            <a:br>
              <a:rPr lang="fr-BE" sz="1400" b="0" dirty="0">
                <a:solidFill>
                  <a:srgbClr val="D4D4D4"/>
                </a:solidFill>
                <a:effectLst/>
                <a:latin typeface="Consolas" panose="020B0609020204030204" pitchFamily="49" charset="0"/>
              </a:rPr>
            </a:br>
            <a:r>
              <a:rPr lang="fr-BE" sz="1400" b="0" dirty="0" err="1">
                <a:solidFill>
                  <a:srgbClr val="4FC1FF"/>
                </a:solidFill>
                <a:effectLst/>
                <a:latin typeface="Consolas" panose="020B0609020204030204" pitchFamily="49" charset="0"/>
              </a:rPr>
              <a:t>app</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get</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req</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res</a:t>
            </a:r>
            <a:r>
              <a:rPr lang="fr-BE" sz="1400" b="0" dirty="0">
                <a:solidFill>
                  <a:srgbClr val="D4D4D4"/>
                </a:solidFill>
                <a:effectLst/>
                <a:latin typeface="Consolas" panose="020B0609020204030204" pitchFamily="49" charset="0"/>
              </a:rPr>
              <a:t>) </a:t>
            </a:r>
            <a:r>
              <a:rPr lang="fr-BE" sz="1400" b="0" dirty="0">
                <a:solidFill>
                  <a:srgbClr val="569CD6"/>
                </a:solidFill>
                <a:effectLst/>
                <a:latin typeface="Consolas" panose="020B0609020204030204" pitchFamily="49" charset="0"/>
              </a:rPr>
              <a:t>=&gt;</a:t>
            </a:r>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  </a:t>
            </a:r>
            <a:r>
              <a:rPr lang="fr-BE" sz="1400" b="0" dirty="0" err="1">
                <a:solidFill>
                  <a:srgbClr val="4FC1FF"/>
                </a:solidFill>
                <a:effectLst/>
                <a:latin typeface="Consolas" panose="020B0609020204030204" pitchFamily="49" charset="0"/>
              </a:rPr>
              <a:t>client</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get</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visits</a:t>
            </a:r>
            <a:r>
              <a:rPr lang="fr-BE" sz="1400" b="0" dirty="0">
                <a:solidFill>
                  <a:srgbClr val="CE9178"/>
                </a:solidFill>
                <a:effectLst/>
                <a:latin typeface="Consolas" panose="020B0609020204030204" pitchFamily="49" charset="0"/>
              </a:rPr>
              <a:t>'</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err</a:t>
            </a:r>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 </a:t>
            </a:r>
            <a:r>
              <a:rPr lang="fr-BE" sz="1400" b="0" dirty="0">
                <a:solidFill>
                  <a:srgbClr val="569CD6"/>
                </a:solidFill>
                <a:effectLst/>
                <a:latin typeface="Consolas" panose="020B0609020204030204" pitchFamily="49" charset="0"/>
              </a:rPr>
              <a:t>=&gt;</a:t>
            </a:r>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    </a:t>
            </a:r>
            <a:r>
              <a:rPr lang="fr-BE" sz="1400" b="0" dirty="0" err="1">
                <a:solidFill>
                  <a:srgbClr val="9CDCFE"/>
                </a:solidFill>
                <a:effectLst/>
                <a:latin typeface="Consolas" panose="020B0609020204030204" pitchFamily="49" charset="0"/>
              </a:rPr>
              <a:t>res</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send</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Number</a:t>
            </a:r>
            <a:r>
              <a:rPr lang="fr-BE" sz="1400" b="0" dirty="0">
                <a:solidFill>
                  <a:srgbClr val="CE9178"/>
                </a:solidFill>
                <a:effectLst/>
                <a:latin typeface="Consolas" panose="020B0609020204030204" pitchFamily="49" charset="0"/>
              </a:rPr>
              <a:t> of </a:t>
            </a:r>
            <a:r>
              <a:rPr lang="fr-BE" sz="1400" b="0" dirty="0" err="1">
                <a:solidFill>
                  <a:srgbClr val="CE9178"/>
                </a:solidFill>
                <a:effectLst/>
                <a:latin typeface="Consolas" panose="020B0609020204030204" pitchFamily="49" charset="0"/>
              </a:rPr>
              <a:t>visits</a:t>
            </a:r>
            <a:r>
              <a:rPr lang="fr-BE" sz="1400" b="0" dirty="0">
                <a:solidFill>
                  <a:srgbClr val="CE9178"/>
                </a:solidFill>
                <a:effectLst/>
                <a:latin typeface="Consolas" panose="020B0609020204030204" pitchFamily="49" charset="0"/>
              </a:rPr>
              <a:t> '</a:t>
            </a:r>
            <a:r>
              <a:rPr lang="fr-BE" sz="1400" b="0" dirty="0">
                <a:solidFill>
                  <a:srgbClr val="D4D4D4"/>
                </a:solidFill>
                <a:effectLst/>
                <a:latin typeface="Consolas" panose="020B0609020204030204" pitchFamily="49" charset="0"/>
              </a:rPr>
              <a:t> + </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r>
              <a:rPr lang="fr-BE" sz="1400" b="0" dirty="0" err="1">
                <a:solidFill>
                  <a:srgbClr val="4FC1FF"/>
                </a:solidFill>
                <a:effectLst/>
                <a:latin typeface="Consolas" panose="020B0609020204030204" pitchFamily="49" charset="0"/>
              </a:rPr>
              <a:t>client</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set</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visits</a:t>
            </a:r>
            <a:r>
              <a:rPr lang="fr-BE" sz="1400" b="0" dirty="0">
                <a:solidFill>
                  <a:srgbClr val="CE9178"/>
                </a:solidFill>
                <a:effectLst/>
                <a:latin typeface="Consolas" panose="020B0609020204030204" pitchFamily="49" charset="0"/>
              </a:rPr>
              <a:t>'</a:t>
            </a:r>
            <a:r>
              <a:rPr lang="fr-BE" sz="1400" b="0" dirty="0">
                <a:solidFill>
                  <a:srgbClr val="D4D4D4"/>
                </a:solidFill>
                <a:effectLst/>
                <a:latin typeface="Consolas" panose="020B0609020204030204" pitchFamily="49" charset="0"/>
              </a:rPr>
              <a:t>, </a:t>
            </a:r>
            <a:r>
              <a:rPr lang="fr-BE" sz="1400" b="0" dirty="0" err="1">
                <a:solidFill>
                  <a:srgbClr val="DCDCAA"/>
                </a:solidFill>
                <a:effectLst/>
                <a:latin typeface="Consolas" panose="020B0609020204030204" pitchFamily="49" charset="0"/>
              </a:rPr>
              <a:t>parseInt</a:t>
            </a:r>
            <a:r>
              <a:rPr lang="fr-BE" sz="1400" b="0" dirty="0">
                <a:solidFill>
                  <a:srgbClr val="D4D4D4"/>
                </a:solidFill>
                <a:effectLst/>
                <a:latin typeface="Consolas" panose="020B0609020204030204" pitchFamily="49" charset="0"/>
              </a:rPr>
              <a:t>(</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 + </a:t>
            </a:r>
            <a:r>
              <a:rPr lang="fr-BE" sz="1400" b="0" dirty="0">
                <a:solidFill>
                  <a:srgbClr val="B5CEA8"/>
                </a:solidFill>
                <a:effectLst/>
                <a:latin typeface="Consolas" panose="020B0609020204030204" pitchFamily="49" charset="0"/>
              </a:rPr>
              <a:t>1</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r>
              <a:rPr lang="fr-BE" sz="1400" b="0" dirty="0" err="1">
                <a:solidFill>
                  <a:srgbClr val="DCDCAA"/>
                </a:solidFill>
                <a:effectLst/>
                <a:latin typeface="Consolas" panose="020B0609020204030204" pitchFamily="49" charset="0"/>
              </a:rPr>
              <a:t>parseInt</a:t>
            </a:r>
            <a:r>
              <a:rPr lang="fr-BE" sz="1400" b="0" dirty="0">
                <a:solidFill>
                  <a:srgbClr val="D4D4D4"/>
                </a:solidFill>
                <a:effectLst/>
                <a:latin typeface="Consolas" panose="020B0609020204030204" pitchFamily="49" charset="0"/>
              </a:rPr>
              <a:t>(</a:t>
            </a:r>
            <a:r>
              <a:rPr lang="fr-BE" sz="1400" b="0" dirty="0" err="1">
                <a:solidFill>
                  <a:srgbClr val="9CDCFE"/>
                </a:solidFill>
                <a:effectLst/>
                <a:latin typeface="Consolas" panose="020B0609020204030204" pitchFamily="49" charset="0"/>
              </a:rPr>
              <a:t>visits</a:t>
            </a:r>
            <a:r>
              <a:rPr lang="fr-BE" sz="1400" b="0" dirty="0">
                <a:solidFill>
                  <a:srgbClr val="D4D4D4"/>
                </a:solidFill>
                <a:effectLst/>
                <a:latin typeface="Consolas" panose="020B0609020204030204" pitchFamily="49" charset="0"/>
              </a:rPr>
              <a:t>) + </a:t>
            </a:r>
            <a:r>
              <a:rPr lang="fr-BE" sz="1400" b="0" dirty="0">
                <a:solidFill>
                  <a:srgbClr val="B5CEA8"/>
                </a:solidFill>
                <a:effectLst/>
                <a:latin typeface="Consolas" panose="020B0609020204030204" pitchFamily="49" charset="0"/>
              </a:rPr>
              <a:t>1</a:t>
            </a:r>
            <a:r>
              <a:rPr lang="fr-BE" sz="1400" b="0" dirty="0">
                <a:solidFill>
                  <a:srgbClr val="D4D4D4"/>
                </a:solidFill>
                <a:effectLst/>
                <a:latin typeface="Consolas" panose="020B0609020204030204" pitchFamily="49" charset="0"/>
              </a:rPr>
              <a:t>) % </a:t>
            </a:r>
            <a:r>
              <a:rPr lang="fr-BE" sz="1400" b="0" dirty="0">
                <a:solidFill>
                  <a:srgbClr val="B5CEA8"/>
                </a:solidFill>
                <a:effectLst/>
                <a:latin typeface="Consolas" panose="020B0609020204030204" pitchFamily="49" charset="0"/>
              </a:rPr>
              <a:t>3</a:t>
            </a:r>
            <a:r>
              <a:rPr lang="fr-BE" sz="1400" b="0" dirty="0">
                <a:solidFill>
                  <a:srgbClr val="D4D4D4"/>
                </a:solidFill>
                <a:effectLst/>
                <a:latin typeface="Consolas" panose="020B0609020204030204" pitchFamily="49" charset="0"/>
              </a:rPr>
              <a:t> == </a:t>
            </a:r>
            <a:r>
              <a:rPr lang="fr-BE" sz="1400" b="0" dirty="0">
                <a:solidFill>
                  <a:srgbClr val="B5CEA8"/>
                </a:solidFill>
                <a:effectLst/>
                <a:latin typeface="Consolas" panose="020B0609020204030204" pitchFamily="49" charset="0"/>
              </a:rPr>
              <a:t>0</a:t>
            </a:r>
            <a:r>
              <a:rPr lang="fr-BE" sz="1400" b="0" dirty="0">
                <a:solidFill>
                  <a:srgbClr val="D4D4D4"/>
                </a:solidFill>
                <a:effectLst/>
                <a:latin typeface="Consolas" panose="020B0609020204030204" pitchFamily="49" charset="0"/>
              </a:rPr>
              <a:t> &amp;&amp; </a:t>
            </a:r>
            <a:r>
              <a:rPr lang="fr-BE" sz="1400" b="0" dirty="0" err="1">
                <a:solidFill>
                  <a:srgbClr val="9CDCFE"/>
                </a:solidFill>
                <a:effectLst/>
                <a:latin typeface="Consolas" panose="020B0609020204030204" pitchFamily="49" charset="0"/>
              </a:rPr>
              <a:t>process</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exit</a:t>
            </a:r>
            <a:r>
              <a:rPr lang="fr-BE" sz="1400" b="0" dirty="0">
                <a:solidFill>
                  <a:srgbClr val="D4D4D4"/>
                </a:solidFill>
                <a:effectLst/>
                <a:latin typeface="Consolas" panose="020B0609020204030204" pitchFamily="49" charset="0"/>
              </a:rPr>
              <a:t>(</a:t>
            </a:r>
            <a:r>
              <a:rPr lang="fr-BE" sz="1400" b="0" dirty="0">
                <a:solidFill>
                  <a:srgbClr val="B5CEA8"/>
                </a:solidFill>
                <a:effectLst/>
                <a:latin typeface="Consolas" panose="020B0609020204030204" pitchFamily="49" charset="0"/>
              </a:rPr>
              <a:t>1</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a:t>
            </a:r>
          </a:p>
          <a:p>
            <a:br>
              <a:rPr lang="fr-BE" sz="1400" b="0" dirty="0">
                <a:solidFill>
                  <a:srgbClr val="D4D4D4"/>
                </a:solidFill>
                <a:effectLst/>
                <a:latin typeface="Consolas" panose="020B0609020204030204" pitchFamily="49" charset="0"/>
              </a:rPr>
            </a:br>
            <a:r>
              <a:rPr lang="fr-BE" sz="1400" b="0" dirty="0" err="1">
                <a:solidFill>
                  <a:srgbClr val="4FC1FF"/>
                </a:solidFill>
                <a:effectLst/>
                <a:latin typeface="Consolas" panose="020B0609020204030204" pitchFamily="49" charset="0"/>
              </a:rPr>
              <a:t>app</a:t>
            </a:r>
            <a:r>
              <a:rPr lang="fr-BE" sz="1400" b="0" dirty="0" err="1">
                <a:solidFill>
                  <a:srgbClr val="D4D4D4"/>
                </a:solidFill>
                <a:effectLst/>
                <a:latin typeface="Consolas" panose="020B0609020204030204" pitchFamily="49" charset="0"/>
              </a:rPr>
              <a:t>.</a:t>
            </a:r>
            <a:r>
              <a:rPr lang="fr-BE" sz="1400" b="0" dirty="0" err="1">
                <a:solidFill>
                  <a:srgbClr val="DCDCAA"/>
                </a:solidFill>
                <a:effectLst/>
                <a:latin typeface="Consolas" panose="020B0609020204030204" pitchFamily="49" charset="0"/>
              </a:rPr>
              <a:t>listen</a:t>
            </a:r>
            <a:r>
              <a:rPr lang="fr-BE" sz="1400" b="0" dirty="0">
                <a:solidFill>
                  <a:srgbClr val="D4D4D4"/>
                </a:solidFill>
                <a:effectLst/>
                <a:latin typeface="Consolas" panose="020B0609020204030204" pitchFamily="49" charset="0"/>
              </a:rPr>
              <a:t>(</a:t>
            </a:r>
            <a:r>
              <a:rPr lang="fr-BE" sz="1400" b="0" dirty="0">
                <a:solidFill>
                  <a:srgbClr val="B5CEA8"/>
                </a:solidFill>
                <a:effectLst/>
                <a:latin typeface="Consolas" panose="020B0609020204030204" pitchFamily="49" charset="0"/>
              </a:rPr>
              <a:t>8081</a:t>
            </a:r>
            <a:r>
              <a:rPr lang="fr-BE" sz="1400" b="0" dirty="0">
                <a:solidFill>
                  <a:srgbClr val="D4D4D4"/>
                </a:solidFill>
                <a:effectLst/>
                <a:latin typeface="Consolas" panose="020B0609020204030204" pitchFamily="49" charset="0"/>
              </a:rPr>
              <a:t>, () </a:t>
            </a:r>
            <a:r>
              <a:rPr lang="fr-BE" sz="1400" b="0" dirty="0">
                <a:solidFill>
                  <a:srgbClr val="569CD6"/>
                </a:solidFill>
                <a:effectLst/>
                <a:latin typeface="Consolas" panose="020B0609020204030204" pitchFamily="49" charset="0"/>
              </a:rPr>
              <a:t>=&gt;</a:t>
            </a:r>
            <a:r>
              <a:rPr lang="fr-BE" sz="1400" b="0" dirty="0">
                <a:solidFill>
                  <a:srgbClr val="D4D4D4"/>
                </a:solidFill>
                <a:effectLst/>
                <a:latin typeface="Consolas" panose="020B0609020204030204" pitchFamily="49" charset="0"/>
              </a:rPr>
              <a:t> {</a:t>
            </a:r>
          </a:p>
          <a:p>
            <a:r>
              <a:rPr lang="fr-BE" sz="1400" b="0" dirty="0">
                <a:solidFill>
                  <a:srgbClr val="D4D4D4"/>
                </a:solidFill>
                <a:effectLst/>
                <a:latin typeface="Consolas" panose="020B0609020204030204" pitchFamily="49" charset="0"/>
              </a:rPr>
              <a:t>  </a:t>
            </a:r>
            <a:r>
              <a:rPr lang="fr-BE" sz="1400" b="0" dirty="0">
                <a:solidFill>
                  <a:srgbClr val="9CDCFE"/>
                </a:solidFill>
                <a:effectLst/>
                <a:latin typeface="Consolas" panose="020B0609020204030204" pitchFamily="49" charset="0"/>
              </a:rPr>
              <a:t>console</a:t>
            </a:r>
            <a:r>
              <a:rPr lang="fr-BE" sz="1400" b="0" dirty="0">
                <a:solidFill>
                  <a:srgbClr val="D4D4D4"/>
                </a:solidFill>
                <a:effectLst/>
                <a:latin typeface="Consolas" panose="020B0609020204030204" pitchFamily="49" charset="0"/>
              </a:rPr>
              <a:t>.</a:t>
            </a:r>
            <a:r>
              <a:rPr lang="fr-BE" sz="1400" b="0" dirty="0">
                <a:solidFill>
                  <a:srgbClr val="DCDCAA"/>
                </a:solidFill>
                <a:effectLst/>
                <a:latin typeface="Consolas" panose="020B0609020204030204" pitchFamily="49" charset="0"/>
              </a:rPr>
              <a:t>log</a:t>
            </a:r>
            <a:r>
              <a:rPr lang="fr-BE" sz="1400" b="0" dirty="0">
                <a:solidFill>
                  <a:srgbClr val="D4D4D4"/>
                </a:solidFill>
                <a:effectLst/>
                <a:latin typeface="Consolas" panose="020B0609020204030204" pitchFamily="49" charset="0"/>
              </a:rPr>
              <a:t>(</a:t>
            </a:r>
            <a:r>
              <a:rPr lang="fr-BE" sz="1400" b="0" dirty="0">
                <a:solidFill>
                  <a:srgbClr val="CE9178"/>
                </a:solidFill>
                <a:effectLst/>
                <a:latin typeface="Consolas" panose="020B0609020204030204" pitchFamily="49" charset="0"/>
              </a:rPr>
              <a:t>'</a:t>
            </a:r>
            <a:r>
              <a:rPr lang="fr-BE" sz="1400" b="0" dirty="0" err="1">
                <a:solidFill>
                  <a:srgbClr val="CE9178"/>
                </a:solidFill>
                <a:effectLst/>
                <a:latin typeface="Consolas" panose="020B0609020204030204" pitchFamily="49" charset="0"/>
              </a:rPr>
              <a:t>listening</a:t>
            </a:r>
            <a:r>
              <a:rPr lang="fr-BE" sz="1400" b="0" dirty="0">
                <a:solidFill>
                  <a:srgbClr val="CE9178"/>
                </a:solidFill>
                <a:effectLst/>
                <a:latin typeface="Consolas" panose="020B0609020204030204" pitchFamily="49" charset="0"/>
              </a:rPr>
              <a:t> on port 8081'</a:t>
            </a:r>
            <a:r>
              <a:rPr lang="fr-BE" sz="1400" b="0" dirty="0">
                <a:solidFill>
                  <a:srgbClr val="D4D4D4"/>
                </a:solidFill>
                <a:effectLst/>
                <a:latin typeface="Consolas" panose="020B0609020204030204" pitchFamily="49" charset="0"/>
              </a:rPr>
              <a:t>);</a:t>
            </a:r>
          </a:p>
          <a:p>
            <a:r>
              <a:rPr lang="fr-BE" sz="1400" b="0" dirty="0">
                <a:solidFill>
                  <a:srgbClr val="D4D4D4"/>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A new app</a:t>
            </a:r>
          </a:p>
        </p:txBody>
      </p:sp>
      <p:grpSp>
        <p:nvGrpSpPr>
          <p:cNvPr id="113" name="Group 112">
            <a:extLst>
              <a:ext uri="{FF2B5EF4-FFF2-40B4-BE49-F238E27FC236}">
                <a16:creationId xmlns:a16="http://schemas.microsoft.com/office/drawing/2014/main" id="{06BEE510-0A9A-4DA5-8FA0-54FEF27BB46F}"/>
              </a:ext>
            </a:extLst>
          </p:cNvPr>
          <p:cNvGrpSpPr>
            <a:grpSpLocks noChangeAspect="1"/>
          </p:cNvGrpSpPr>
          <p:nvPr/>
        </p:nvGrpSpPr>
        <p:grpSpPr>
          <a:xfrm>
            <a:off x="676709" y="2147693"/>
            <a:ext cx="2287822" cy="2598962"/>
            <a:chOff x="334964" y="2147688"/>
            <a:chExt cx="2287819" cy="2598957"/>
          </a:xfrm>
        </p:grpSpPr>
        <p:cxnSp>
          <p:nvCxnSpPr>
            <p:cNvPr id="35" name="Straight Connector 34">
              <a:extLst>
                <a:ext uri="{FF2B5EF4-FFF2-40B4-BE49-F238E27FC236}">
                  <a16:creationId xmlns:a16="http://schemas.microsoft.com/office/drawing/2014/main" id="{638D1FF8-13A3-4FA0-A787-B614360E092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BA4C92-7CA7-41BE-AEA4-F4353A0B0A39}"/>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23" name="Straight Connector 22">
              <a:extLst>
                <a:ext uri="{FF2B5EF4-FFF2-40B4-BE49-F238E27FC236}">
                  <a16:creationId xmlns:a16="http://schemas.microsoft.com/office/drawing/2014/main" id="{73AF3CFB-0AC7-475E-B3C0-432205BC674A}"/>
                </a:ext>
              </a:extLst>
            </p:cNvPr>
            <p:cNvCxnSpPr>
              <a:cxnSpLocks/>
            </p:cNvCxnSpPr>
            <p:nvPr/>
          </p:nvCxnSpPr>
          <p:spPr>
            <a:xfrm>
              <a:off x="435486" y="2274321"/>
              <a:ext cx="0" cy="2333178"/>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857A16-B0AA-4F30-9410-044551CBA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964" y="2154431"/>
              <a:ext cx="227969" cy="227968"/>
            </a:xfrm>
            <a:prstGeom prst="rect">
              <a:avLst/>
            </a:prstGeom>
          </p:spPr>
        </p:pic>
        <p:cxnSp>
          <p:nvCxnSpPr>
            <p:cNvPr id="28" name="Straight Connector 27">
              <a:extLst>
                <a:ext uri="{FF2B5EF4-FFF2-40B4-BE49-F238E27FC236}">
                  <a16:creationId xmlns:a16="http://schemas.microsoft.com/office/drawing/2014/main" id="{60C6CEDF-126D-48CC-8C47-7910F55FF3D4}"/>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7C43A53B-765B-4CE2-A9DF-FB1864D00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493650"/>
              <a:ext cx="227969" cy="227968"/>
            </a:xfrm>
            <a:prstGeom prst="rect">
              <a:avLst/>
            </a:prstGeom>
          </p:spPr>
        </p:pic>
        <p:sp>
          <p:nvSpPr>
            <p:cNvPr id="29" name="TextBox 28">
              <a:extLst>
                <a:ext uri="{FF2B5EF4-FFF2-40B4-BE49-F238E27FC236}">
                  <a16:creationId xmlns:a16="http://schemas.microsoft.com/office/drawing/2014/main" id="{0D7B1C49-0955-4B0B-90EC-A951B2EEA443}"/>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32" name="Straight Connector 31">
              <a:extLst>
                <a:ext uri="{FF2B5EF4-FFF2-40B4-BE49-F238E27FC236}">
                  <a16:creationId xmlns:a16="http://schemas.microsoft.com/office/drawing/2014/main" id="{D6282350-D736-4BD3-BE8B-45141840604C}"/>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65C1624-A889-4A00-B53E-0CEC53CC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829497"/>
              <a:ext cx="227969" cy="227968"/>
            </a:xfrm>
            <a:prstGeom prst="rect">
              <a:avLst/>
            </a:prstGeom>
          </p:spPr>
        </p:pic>
        <p:sp>
          <p:nvSpPr>
            <p:cNvPr id="34" name="TextBox 33">
              <a:extLst>
                <a:ext uri="{FF2B5EF4-FFF2-40B4-BE49-F238E27FC236}">
                  <a16:creationId xmlns:a16="http://schemas.microsoft.com/office/drawing/2014/main" id="{808C7F6C-97D7-4651-9A88-FAF22FEF58EF}"/>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6" name="Straight Connector 35">
              <a:extLst>
                <a:ext uri="{FF2B5EF4-FFF2-40B4-BE49-F238E27FC236}">
                  <a16:creationId xmlns:a16="http://schemas.microsoft.com/office/drawing/2014/main" id="{7A54AC21-9E1A-4EEA-BFB8-EC3C3B22BB24}"/>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93A0D769-171F-4281-A0C7-E3A9C4F9A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13" y="3155635"/>
              <a:ext cx="228874" cy="228874"/>
            </a:xfrm>
            <a:prstGeom prst="rect">
              <a:avLst/>
            </a:prstGeom>
          </p:spPr>
        </p:pic>
        <p:sp>
          <p:nvSpPr>
            <p:cNvPr id="37" name="TextBox 36">
              <a:extLst>
                <a:ext uri="{FF2B5EF4-FFF2-40B4-BE49-F238E27FC236}">
                  <a16:creationId xmlns:a16="http://schemas.microsoft.com/office/drawing/2014/main" id="{3A437DFC-09E2-46B1-B1C5-1D8677F4398B}"/>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38" name="Straight Connector 37">
              <a:extLst>
                <a:ext uri="{FF2B5EF4-FFF2-40B4-BE49-F238E27FC236}">
                  <a16:creationId xmlns:a16="http://schemas.microsoft.com/office/drawing/2014/main" id="{E92132FB-2C67-4AFA-96E4-F0F639A81EFE}"/>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4C88167-4519-4972-A7CF-3C9533CB1F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498540"/>
              <a:ext cx="228874" cy="228874"/>
            </a:xfrm>
            <a:prstGeom prst="rect">
              <a:avLst/>
            </a:prstGeom>
          </p:spPr>
        </p:pic>
        <p:sp>
          <p:nvSpPr>
            <p:cNvPr id="43" name="TextBox 42">
              <a:extLst>
                <a:ext uri="{FF2B5EF4-FFF2-40B4-BE49-F238E27FC236}">
                  <a16:creationId xmlns:a16="http://schemas.microsoft.com/office/drawing/2014/main" id="{74F6080A-B24C-4B9C-8E21-D257EE5BD2AD}"/>
                </a:ext>
              </a:extLst>
            </p:cNvPr>
            <p:cNvSpPr txBox="1"/>
            <p:nvPr/>
          </p:nvSpPr>
          <p:spPr>
            <a:xfrm>
              <a:off x="724444" y="3482172"/>
              <a:ext cx="130185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44" name="Straight Connector 43">
              <a:extLst>
                <a:ext uri="{FF2B5EF4-FFF2-40B4-BE49-F238E27FC236}">
                  <a16:creationId xmlns:a16="http://schemas.microsoft.com/office/drawing/2014/main" id="{47A5EE7B-15D3-458D-98E9-BD88972D890F}"/>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F7DC188-E12D-4033-BDFA-37B481B03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826441"/>
              <a:ext cx="228874" cy="228874"/>
            </a:xfrm>
            <a:prstGeom prst="rect">
              <a:avLst/>
            </a:prstGeom>
          </p:spPr>
        </p:pic>
        <p:sp>
          <p:nvSpPr>
            <p:cNvPr id="46" name="TextBox 45">
              <a:extLst>
                <a:ext uri="{FF2B5EF4-FFF2-40B4-BE49-F238E27FC236}">
                  <a16:creationId xmlns:a16="http://schemas.microsoft.com/office/drawing/2014/main" id="{6B77F39B-B9AC-4E4B-930E-86DA9B3BA1EA}"/>
                </a:ext>
              </a:extLst>
            </p:cNvPr>
            <p:cNvSpPr txBox="1"/>
            <p:nvPr/>
          </p:nvSpPr>
          <p:spPr>
            <a:xfrm>
              <a:off x="724444" y="3818927"/>
              <a:ext cx="189833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cxnSp>
          <p:nvCxnSpPr>
            <p:cNvPr id="47" name="Straight Connector 46">
              <a:extLst>
                <a:ext uri="{FF2B5EF4-FFF2-40B4-BE49-F238E27FC236}">
                  <a16:creationId xmlns:a16="http://schemas.microsoft.com/office/drawing/2014/main" id="{6D5632BB-8BC8-4B11-A2ED-638C89B9D7D1}"/>
                </a:ext>
              </a:extLst>
            </p:cNvPr>
            <p:cNvCxnSpPr>
              <a:cxnSpLocks/>
            </p:cNvCxnSpPr>
            <p:nvPr/>
          </p:nvCxnSpPr>
          <p:spPr>
            <a:xfrm>
              <a:off x="435486" y="4274189"/>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DE973A57-8BD9-427C-ACA2-51C65631D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4160061"/>
              <a:ext cx="228874" cy="228874"/>
            </a:xfrm>
            <a:prstGeom prst="rect">
              <a:avLst/>
            </a:prstGeom>
          </p:spPr>
        </p:pic>
        <p:sp>
          <p:nvSpPr>
            <p:cNvPr id="49" name="TextBox 48">
              <a:extLst>
                <a:ext uri="{FF2B5EF4-FFF2-40B4-BE49-F238E27FC236}">
                  <a16:creationId xmlns:a16="http://schemas.microsoft.com/office/drawing/2014/main" id="{97A5B931-5C73-4C64-BDE4-4C674173919D}"/>
                </a:ext>
              </a:extLst>
            </p:cNvPr>
            <p:cNvSpPr txBox="1"/>
            <p:nvPr/>
          </p:nvSpPr>
          <p:spPr>
            <a:xfrm>
              <a:off x="724444" y="4163673"/>
              <a:ext cx="1125742"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50" name="Straight Connector 49">
              <a:extLst>
                <a:ext uri="{FF2B5EF4-FFF2-40B4-BE49-F238E27FC236}">
                  <a16:creationId xmlns:a16="http://schemas.microsoft.com/office/drawing/2014/main" id="{4063EBD6-1BDE-46DF-9DA0-9454D2B97133}"/>
                </a:ext>
              </a:extLst>
            </p:cNvPr>
            <p:cNvCxnSpPr>
              <a:cxnSpLocks/>
            </p:cNvCxnSpPr>
            <p:nvPr/>
          </p:nvCxnSpPr>
          <p:spPr>
            <a:xfrm>
              <a:off x="435486" y="4607501"/>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8D7A5A9-166B-4F5D-A4DA-6D14367B5B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906" y="4481423"/>
              <a:ext cx="228874" cy="228874"/>
            </a:xfrm>
            <a:prstGeom prst="rect">
              <a:avLst/>
            </a:prstGeom>
          </p:spPr>
        </p:pic>
        <p:sp>
          <p:nvSpPr>
            <p:cNvPr id="52" name="TextBox 51">
              <a:extLst>
                <a:ext uri="{FF2B5EF4-FFF2-40B4-BE49-F238E27FC236}">
                  <a16:creationId xmlns:a16="http://schemas.microsoft.com/office/drawing/2014/main" id="{9F26BD2B-A2D7-4CD0-BFDD-138EBDFA1B45}"/>
                </a:ext>
              </a:extLst>
            </p:cNvPr>
            <p:cNvSpPr txBox="1"/>
            <p:nvPr/>
          </p:nvSpPr>
          <p:spPr>
            <a:xfrm>
              <a:off x="724443" y="4485036"/>
              <a:ext cx="1301855"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96" name="TextBox 95">
              <a:extLst>
                <a:ext uri="{FF2B5EF4-FFF2-40B4-BE49-F238E27FC236}">
                  <a16:creationId xmlns:a16="http://schemas.microsoft.com/office/drawing/2014/main" id="{4CFBD784-F133-4F72-9315-0841536406B0}"/>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91435984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5004771" y="2067387"/>
            <a:ext cx="4024929" cy="2862322"/>
          </a:xfrm>
          <a:prstGeom prst="rect">
            <a:avLst/>
          </a:prstGeom>
          <a:noFill/>
        </p:spPr>
        <p:txBody>
          <a:bodyPr wrap="square">
            <a:spAutoFit/>
          </a:bodyPr>
          <a:lstStyle/>
          <a:p>
            <a:r>
              <a:rPr lang="en-US" sz="2000" b="0" dirty="0">
                <a:solidFill>
                  <a:srgbClr val="C586C0"/>
                </a:solidFill>
                <a:effectLst/>
                <a:latin typeface="Consolas" panose="020B0609020204030204" pitchFamily="49" charset="0"/>
              </a:rPr>
              <a:t>FROM</a:t>
            </a:r>
            <a:r>
              <a:rPr lang="en-US" sz="2000" b="0" dirty="0">
                <a:solidFill>
                  <a:srgbClr val="D4D4D4"/>
                </a:solidFill>
                <a:effectLst/>
                <a:latin typeface="Consolas" panose="020B0609020204030204" pitchFamily="49" charset="0"/>
              </a:rPr>
              <a:t> </a:t>
            </a:r>
            <a:r>
              <a:rPr lang="en-US" sz="2000" b="0" dirty="0" err="1">
                <a:solidFill>
                  <a:srgbClr val="4EC9B0"/>
                </a:solidFill>
                <a:effectLst/>
                <a:latin typeface="Consolas" panose="020B0609020204030204" pitchFamily="49" charset="0"/>
              </a:rPr>
              <a:t>node</a:t>
            </a:r>
            <a:r>
              <a:rPr lang="en-US" sz="2000" b="0" dirty="0" err="1">
                <a:solidFill>
                  <a:srgbClr val="D4D4D4"/>
                </a:solidFill>
                <a:effectLst/>
                <a:latin typeface="Consolas" panose="020B0609020204030204" pitchFamily="49" charset="0"/>
              </a:rPr>
              <a:t>:</a:t>
            </a:r>
            <a:r>
              <a:rPr lang="en-US" sz="2000" b="0" dirty="0" err="1">
                <a:solidFill>
                  <a:srgbClr val="9CDCFE"/>
                </a:solidFill>
                <a:effectLst/>
                <a:latin typeface="Consolas" panose="020B0609020204030204" pitchFamily="49" charset="0"/>
              </a:rPr>
              <a:t>alpine</a:t>
            </a:r>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C586C0"/>
                </a:solidFill>
                <a:effectLst/>
                <a:latin typeface="Consolas" panose="020B0609020204030204" pitchFamily="49" charset="0"/>
              </a:rPr>
              <a:t>WORKDIR</a:t>
            </a:r>
            <a:r>
              <a:rPr lang="en-US" sz="2000" b="0" dirty="0">
                <a:solidFill>
                  <a:srgbClr val="D4D4D4"/>
                </a:solidFill>
                <a:effectLst/>
                <a:latin typeface="Consolas" panose="020B0609020204030204" pitchFamily="49" charset="0"/>
              </a:rPr>
              <a:t> </a:t>
            </a:r>
            <a:r>
              <a:rPr lang="en-US" sz="2000" b="0" dirty="0">
                <a:solidFill>
                  <a:srgbClr val="CE9178"/>
                </a:solidFill>
                <a:effectLst/>
                <a:latin typeface="Consolas" panose="020B0609020204030204" pitchFamily="49" charset="0"/>
              </a:rPr>
              <a:t>'/app'</a:t>
            </a:r>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C586C0"/>
                </a:solidFill>
                <a:effectLst/>
                <a:latin typeface="Consolas" panose="020B0609020204030204" pitchFamily="49" charset="0"/>
              </a:rPr>
              <a:t>COPY</a:t>
            </a:r>
            <a:r>
              <a:rPr lang="en-US" sz="2000" b="0" dirty="0">
                <a:solidFill>
                  <a:srgbClr val="D4D4D4"/>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package.json</a:t>
            </a:r>
            <a:r>
              <a:rPr lang="en-US" sz="2000" b="0" dirty="0">
                <a:solidFill>
                  <a:srgbClr val="D4D4D4"/>
                </a:solidFill>
                <a:effectLst/>
                <a:latin typeface="Consolas" panose="020B0609020204030204" pitchFamily="49" charset="0"/>
              </a:rPr>
              <a:t> </a:t>
            </a:r>
            <a:r>
              <a:rPr lang="en-US" sz="2000" b="0" dirty="0">
                <a:solidFill>
                  <a:srgbClr val="9CDCFE"/>
                </a:solidFill>
                <a:effectLst/>
                <a:latin typeface="Consolas" panose="020B0609020204030204" pitchFamily="49" charset="0"/>
              </a:rPr>
              <a:t>.</a:t>
            </a:r>
            <a:endParaRPr lang="en-US" sz="2000" b="0" dirty="0">
              <a:solidFill>
                <a:srgbClr val="D4D4D4"/>
              </a:solidFill>
              <a:effectLst/>
              <a:latin typeface="Consolas" panose="020B0609020204030204" pitchFamily="49" charset="0"/>
            </a:endParaRPr>
          </a:p>
          <a:p>
            <a:r>
              <a:rPr lang="en-US" sz="2000" b="0" dirty="0">
                <a:solidFill>
                  <a:srgbClr val="C586C0"/>
                </a:solidFill>
                <a:effectLst/>
                <a:latin typeface="Consolas" panose="020B0609020204030204" pitchFamily="49" charset="0"/>
              </a:rPr>
              <a:t>RUN</a:t>
            </a:r>
            <a:r>
              <a:rPr lang="en-US" sz="2000" b="0" dirty="0">
                <a:solidFill>
                  <a:srgbClr val="D4D4D4"/>
                </a:solidFill>
                <a:effectLst/>
                <a:latin typeface="Consolas" panose="020B0609020204030204" pitchFamily="49" charset="0"/>
              </a:rPr>
              <a:t> </a:t>
            </a:r>
            <a:r>
              <a:rPr lang="en-US" sz="2000" b="0" dirty="0" err="1">
                <a:solidFill>
                  <a:srgbClr val="9CDCFE"/>
                </a:solidFill>
                <a:effectLst/>
                <a:latin typeface="Consolas" panose="020B0609020204030204" pitchFamily="49" charset="0"/>
              </a:rPr>
              <a:t>npm</a:t>
            </a:r>
            <a:r>
              <a:rPr lang="en-US" sz="2000" b="0" dirty="0">
                <a:solidFill>
                  <a:srgbClr val="D4D4D4"/>
                </a:solidFill>
                <a:effectLst/>
                <a:latin typeface="Consolas" panose="020B0609020204030204" pitchFamily="49" charset="0"/>
              </a:rPr>
              <a:t> </a:t>
            </a:r>
            <a:r>
              <a:rPr lang="en-US" sz="2000" b="0" dirty="0">
                <a:solidFill>
                  <a:srgbClr val="9CDCFE"/>
                </a:solidFill>
                <a:effectLst/>
                <a:latin typeface="Consolas" panose="020B0609020204030204" pitchFamily="49" charset="0"/>
              </a:rPr>
              <a:t>install</a:t>
            </a:r>
            <a:endParaRPr lang="en-US" sz="2000" b="0" dirty="0">
              <a:solidFill>
                <a:srgbClr val="D4D4D4"/>
              </a:solidFill>
              <a:effectLst/>
              <a:latin typeface="Consolas" panose="020B0609020204030204" pitchFamily="49" charset="0"/>
            </a:endParaRPr>
          </a:p>
          <a:p>
            <a:r>
              <a:rPr lang="en-US" sz="2000" b="0" dirty="0">
                <a:solidFill>
                  <a:srgbClr val="C586C0"/>
                </a:solidFill>
                <a:effectLst/>
                <a:latin typeface="Consolas" panose="020B0609020204030204" pitchFamily="49" charset="0"/>
              </a:rPr>
              <a:t>COPY</a:t>
            </a:r>
            <a:r>
              <a:rPr lang="en-US" sz="2000" b="0" dirty="0">
                <a:solidFill>
                  <a:srgbClr val="D4D4D4"/>
                </a:solidFill>
                <a:effectLst/>
                <a:latin typeface="Consolas" panose="020B0609020204030204" pitchFamily="49" charset="0"/>
              </a:rPr>
              <a:t> </a:t>
            </a:r>
            <a:r>
              <a:rPr lang="en-US" sz="2000" b="0" dirty="0">
                <a:solidFill>
                  <a:srgbClr val="9CDCFE"/>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dirty="0">
                <a:solidFill>
                  <a:srgbClr val="9CDCFE"/>
                </a:solidFill>
                <a:effectLst/>
                <a:latin typeface="Consolas" panose="020B0609020204030204" pitchFamily="49" charset="0"/>
              </a:rPr>
              <a:t>.</a:t>
            </a:r>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C586C0"/>
                </a:solidFill>
                <a:effectLst/>
                <a:latin typeface="Consolas" panose="020B0609020204030204" pitchFamily="49" charset="0"/>
              </a:rPr>
              <a:t>CMD</a:t>
            </a:r>
            <a:r>
              <a:rPr lang="en-US" sz="2000" b="0" dirty="0">
                <a:solidFill>
                  <a:srgbClr val="D4D4D4"/>
                </a:solidFill>
                <a:effectLst/>
                <a:latin typeface="Consolas" panose="020B0609020204030204" pitchFamily="49" charset="0"/>
              </a:rPr>
              <a:t> </a:t>
            </a:r>
            <a:r>
              <a:rPr lang="en-US" sz="2000" b="0" dirty="0">
                <a:solidFill>
                  <a:srgbClr val="9CDCFE"/>
                </a:solidFill>
                <a:effectLst/>
                <a:latin typeface="Consolas" panose="020B0609020204030204" pitchFamily="49" charset="0"/>
              </a:rPr>
              <a:t>[</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npm</a:t>
            </a:r>
            <a:r>
              <a:rPr lang="en-US" sz="2000" b="0" dirty="0">
                <a:solidFill>
                  <a:srgbClr val="CE9178"/>
                </a:solidFill>
                <a:effectLst/>
                <a:latin typeface="Consolas" panose="020B0609020204030204" pitchFamily="49" charset="0"/>
              </a:rPr>
              <a:t>"</a:t>
            </a:r>
            <a:r>
              <a:rPr lang="en-US" sz="2000" b="0" dirty="0">
                <a:solidFill>
                  <a:srgbClr val="9CDCFE"/>
                </a:solidFill>
                <a:effectLst/>
                <a:latin typeface="Consolas" panose="020B0609020204030204" pitchFamily="49" charset="0"/>
              </a:rPr>
              <a:t>,</a:t>
            </a:r>
            <a:r>
              <a:rPr lang="en-US" sz="2000" b="0" dirty="0">
                <a:solidFill>
                  <a:srgbClr val="CE9178"/>
                </a:solidFill>
                <a:effectLst/>
                <a:latin typeface="Consolas" panose="020B0609020204030204" pitchFamily="49" charset="0"/>
              </a:rPr>
              <a:t>"start"</a:t>
            </a:r>
            <a:r>
              <a:rPr lang="en-US" sz="2000" b="0" dirty="0">
                <a:solidFill>
                  <a:srgbClr val="9CDCFE"/>
                </a:solidFill>
                <a:effectLst/>
                <a:latin typeface="Consolas" panose="020B0609020204030204" pitchFamily="49" charset="0"/>
              </a:rPr>
              <a:t>]</a:t>
            </a:r>
            <a:endParaRPr lang="en-US" sz="2000" b="0" dirty="0">
              <a:solidFill>
                <a:srgbClr val="D4D4D4"/>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A new </a:t>
            </a:r>
            <a:r>
              <a:rPr lang="en-US" sz="2400" dirty="0" err="1">
                <a:solidFill>
                  <a:schemeClr val="tx1"/>
                </a:solidFill>
                <a:latin typeface="Montserrat Black" panose="00000A00000000000000" pitchFamily="2" charset="0"/>
              </a:rPr>
              <a:t>Dockerfile</a:t>
            </a:r>
            <a:endParaRPr lang="en-US" sz="2400" dirty="0">
              <a:solidFill>
                <a:schemeClr val="tx1"/>
              </a:solidFill>
              <a:latin typeface="Montserrat Black" panose="00000A00000000000000" pitchFamily="2" charset="0"/>
            </a:endParaRPr>
          </a:p>
        </p:txBody>
      </p:sp>
      <p:grpSp>
        <p:nvGrpSpPr>
          <p:cNvPr id="113" name="Group 112">
            <a:extLst>
              <a:ext uri="{FF2B5EF4-FFF2-40B4-BE49-F238E27FC236}">
                <a16:creationId xmlns:a16="http://schemas.microsoft.com/office/drawing/2014/main" id="{06BEE510-0A9A-4DA5-8FA0-54FEF27BB46F}"/>
              </a:ext>
            </a:extLst>
          </p:cNvPr>
          <p:cNvGrpSpPr>
            <a:grpSpLocks noChangeAspect="1"/>
          </p:cNvGrpSpPr>
          <p:nvPr/>
        </p:nvGrpSpPr>
        <p:grpSpPr>
          <a:xfrm>
            <a:off x="676709" y="2147693"/>
            <a:ext cx="2287822" cy="2598962"/>
            <a:chOff x="334964" y="2147688"/>
            <a:chExt cx="2287819" cy="2598957"/>
          </a:xfrm>
        </p:grpSpPr>
        <p:cxnSp>
          <p:nvCxnSpPr>
            <p:cNvPr id="35" name="Straight Connector 34">
              <a:extLst>
                <a:ext uri="{FF2B5EF4-FFF2-40B4-BE49-F238E27FC236}">
                  <a16:creationId xmlns:a16="http://schemas.microsoft.com/office/drawing/2014/main" id="{638D1FF8-13A3-4FA0-A787-B614360E092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BA4C92-7CA7-41BE-AEA4-F4353A0B0A39}"/>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23" name="Straight Connector 22">
              <a:extLst>
                <a:ext uri="{FF2B5EF4-FFF2-40B4-BE49-F238E27FC236}">
                  <a16:creationId xmlns:a16="http://schemas.microsoft.com/office/drawing/2014/main" id="{73AF3CFB-0AC7-475E-B3C0-432205BC674A}"/>
                </a:ext>
              </a:extLst>
            </p:cNvPr>
            <p:cNvCxnSpPr>
              <a:cxnSpLocks/>
            </p:cNvCxnSpPr>
            <p:nvPr/>
          </p:nvCxnSpPr>
          <p:spPr>
            <a:xfrm>
              <a:off x="435486" y="2274321"/>
              <a:ext cx="0" cy="2333178"/>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857A16-B0AA-4F30-9410-044551CBA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964" y="2154431"/>
              <a:ext cx="227969" cy="227968"/>
            </a:xfrm>
            <a:prstGeom prst="rect">
              <a:avLst/>
            </a:prstGeom>
          </p:spPr>
        </p:pic>
        <p:cxnSp>
          <p:nvCxnSpPr>
            <p:cNvPr id="28" name="Straight Connector 27">
              <a:extLst>
                <a:ext uri="{FF2B5EF4-FFF2-40B4-BE49-F238E27FC236}">
                  <a16:creationId xmlns:a16="http://schemas.microsoft.com/office/drawing/2014/main" id="{60C6CEDF-126D-48CC-8C47-7910F55FF3D4}"/>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7C43A53B-765B-4CE2-A9DF-FB1864D00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493650"/>
              <a:ext cx="227969" cy="227968"/>
            </a:xfrm>
            <a:prstGeom prst="rect">
              <a:avLst/>
            </a:prstGeom>
          </p:spPr>
        </p:pic>
        <p:sp>
          <p:nvSpPr>
            <p:cNvPr id="29" name="TextBox 28">
              <a:extLst>
                <a:ext uri="{FF2B5EF4-FFF2-40B4-BE49-F238E27FC236}">
                  <a16:creationId xmlns:a16="http://schemas.microsoft.com/office/drawing/2014/main" id="{0D7B1C49-0955-4B0B-90EC-A951B2EEA443}"/>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32" name="Straight Connector 31">
              <a:extLst>
                <a:ext uri="{FF2B5EF4-FFF2-40B4-BE49-F238E27FC236}">
                  <a16:creationId xmlns:a16="http://schemas.microsoft.com/office/drawing/2014/main" id="{D6282350-D736-4BD3-BE8B-45141840604C}"/>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65C1624-A889-4A00-B53E-0CEC53CC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829497"/>
              <a:ext cx="227969" cy="227968"/>
            </a:xfrm>
            <a:prstGeom prst="rect">
              <a:avLst/>
            </a:prstGeom>
          </p:spPr>
        </p:pic>
        <p:sp>
          <p:nvSpPr>
            <p:cNvPr id="34" name="TextBox 33">
              <a:extLst>
                <a:ext uri="{FF2B5EF4-FFF2-40B4-BE49-F238E27FC236}">
                  <a16:creationId xmlns:a16="http://schemas.microsoft.com/office/drawing/2014/main" id="{808C7F6C-97D7-4651-9A88-FAF22FEF58EF}"/>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6" name="Straight Connector 35">
              <a:extLst>
                <a:ext uri="{FF2B5EF4-FFF2-40B4-BE49-F238E27FC236}">
                  <a16:creationId xmlns:a16="http://schemas.microsoft.com/office/drawing/2014/main" id="{7A54AC21-9E1A-4EEA-BFB8-EC3C3B22BB24}"/>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93A0D769-171F-4281-A0C7-E3A9C4F9A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13" y="3155635"/>
              <a:ext cx="228874" cy="228874"/>
            </a:xfrm>
            <a:prstGeom prst="rect">
              <a:avLst/>
            </a:prstGeom>
          </p:spPr>
        </p:pic>
        <p:sp>
          <p:nvSpPr>
            <p:cNvPr id="37" name="TextBox 36">
              <a:extLst>
                <a:ext uri="{FF2B5EF4-FFF2-40B4-BE49-F238E27FC236}">
                  <a16:creationId xmlns:a16="http://schemas.microsoft.com/office/drawing/2014/main" id="{3A437DFC-09E2-46B1-B1C5-1D8677F4398B}"/>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38" name="Straight Connector 37">
              <a:extLst>
                <a:ext uri="{FF2B5EF4-FFF2-40B4-BE49-F238E27FC236}">
                  <a16:creationId xmlns:a16="http://schemas.microsoft.com/office/drawing/2014/main" id="{E92132FB-2C67-4AFA-96E4-F0F639A81EFE}"/>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4C88167-4519-4972-A7CF-3C9533CB1F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498540"/>
              <a:ext cx="228874" cy="228874"/>
            </a:xfrm>
            <a:prstGeom prst="rect">
              <a:avLst/>
            </a:prstGeom>
          </p:spPr>
        </p:pic>
        <p:sp>
          <p:nvSpPr>
            <p:cNvPr id="43" name="TextBox 42">
              <a:extLst>
                <a:ext uri="{FF2B5EF4-FFF2-40B4-BE49-F238E27FC236}">
                  <a16:creationId xmlns:a16="http://schemas.microsoft.com/office/drawing/2014/main" id="{74F6080A-B24C-4B9C-8E21-D257EE5BD2AD}"/>
                </a:ext>
              </a:extLst>
            </p:cNvPr>
            <p:cNvSpPr txBox="1"/>
            <p:nvPr/>
          </p:nvSpPr>
          <p:spPr>
            <a:xfrm>
              <a:off x="724444" y="3482172"/>
              <a:ext cx="130185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44" name="Straight Connector 43">
              <a:extLst>
                <a:ext uri="{FF2B5EF4-FFF2-40B4-BE49-F238E27FC236}">
                  <a16:creationId xmlns:a16="http://schemas.microsoft.com/office/drawing/2014/main" id="{47A5EE7B-15D3-458D-98E9-BD88972D890F}"/>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F7DC188-E12D-4033-BDFA-37B481B03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826441"/>
              <a:ext cx="228874" cy="228874"/>
            </a:xfrm>
            <a:prstGeom prst="rect">
              <a:avLst/>
            </a:prstGeom>
          </p:spPr>
        </p:pic>
        <p:sp>
          <p:nvSpPr>
            <p:cNvPr id="46" name="TextBox 45">
              <a:extLst>
                <a:ext uri="{FF2B5EF4-FFF2-40B4-BE49-F238E27FC236}">
                  <a16:creationId xmlns:a16="http://schemas.microsoft.com/office/drawing/2014/main" id="{6B77F39B-B9AC-4E4B-930E-86DA9B3BA1EA}"/>
                </a:ext>
              </a:extLst>
            </p:cNvPr>
            <p:cNvSpPr txBox="1"/>
            <p:nvPr/>
          </p:nvSpPr>
          <p:spPr>
            <a:xfrm>
              <a:off x="724444" y="3818927"/>
              <a:ext cx="189833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cxnSp>
          <p:nvCxnSpPr>
            <p:cNvPr id="47" name="Straight Connector 46">
              <a:extLst>
                <a:ext uri="{FF2B5EF4-FFF2-40B4-BE49-F238E27FC236}">
                  <a16:creationId xmlns:a16="http://schemas.microsoft.com/office/drawing/2014/main" id="{6D5632BB-8BC8-4B11-A2ED-638C89B9D7D1}"/>
                </a:ext>
              </a:extLst>
            </p:cNvPr>
            <p:cNvCxnSpPr>
              <a:cxnSpLocks/>
            </p:cNvCxnSpPr>
            <p:nvPr/>
          </p:nvCxnSpPr>
          <p:spPr>
            <a:xfrm>
              <a:off x="435486" y="4274189"/>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DE973A57-8BD9-427C-ACA2-51C65631D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4160061"/>
              <a:ext cx="228874" cy="228874"/>
            </a:xfrm>
            <a:prstGeom prst="rect">
              <a:avLst/>
            </a:prstGeom>
          </p:spPr>
        </p:pic>
        <p:sp>
          <p:nvSpPr>
            <p:cNvPr id="49" name="TextBox 48">
              <a:extLst>
                <a:ext uri="{FF2B5EF4-FFF2-40B4-BE49-F238E27FC236}">
                  <a16:creationId xmlns:a16="http://schemas.microsoft.com/office/drawing/2014/main" id="{97A5B931-5C73-4C64-BDE4-4C674173919D}"/>
                </a:ext>
              </a:extLst>
            </p:cNvPr>
            <p:cNvSpPr txBox="1"/>
            <p:nvPr/>
          </p:nvSpPr>
          <p:spPr>
            <a:xfrm>
              <a:off x="724444" y="4163673"/>
              <a:ext cx="1125742"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50" name="Straight Connector 49">
              <a:extLst>
                <a:ext uri="{FF2B5EF4-FFF2-40B4-BE49-F238E27FC236}">
                  <a16:creationId xmlns:a16="http://schemas.microsoft.com/office/drawing/2014/main" id="{4063EBD6-1BDE-46DF-9DA0-9454D2B97133}"/>
                </a:ext>
              </a:extLst>
            </p:cNvPr>
            <p:cNvCxnSpPr>
              <a:cxnSpLocks/>
            </p:cNvCxnSpPr>
            <p:nvPr/>
          </p:nvCxnSpPr>
          <p:spPr>
            <a:xfrm>
              <a:off x="435486" y="4607501"/>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8D7A5A9-166B-4F5D-A4DA-6D14367B5B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906" y="4481423"/>
              <a:ext cx="228874" cy="228874"/>
            </a:xfrm>
            <a:prstGeom prst="rect">
              <a:avLst/>
            </a:prstGeom>
          </p:spPr>
        </p:pic>
        <p:sp>
          <p:nvSpPr>
            <p:cNvPr id="52" name="TextBox 51">
              <a:extLst>
                <a:ext uri="{FF2B5EF4-FFF2-40B4-BE49-F238E27FC236}">
                  <a16:creationId xmlns:a16="http://schemas.microsoft.com/office/drawing/2014/main" id="{9F26BD2B-A2D7-4CD0-BFDD-138EBDFA1B45}"/>
                </a:ext>
              </a:extLst>
            </p:cNvPr>
            <p:cNvSpPr txBox="1"/>
            <p:nvPr/>
          </p:nvSpPr>
          <p:spPr>
            <a:xfrm>
              <a:off x="724443" y="4485036"/>
              <a:ext cx="1301855"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96" name="TextBox 95">
              <a:extLst>
                <a:ext uri="{FF2B5EF4-FFF2-40B4-BE49-F238E27FC236}">
                  <a16:creationId xmlns:a16="http://schemas.microsoft.com/office/drawing/2014/main" id="{4CFBD784-F133-4F72-9315-0841536406B0}"/>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17549231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34FD96-8383-4927-E0A2-F75E49AD94AA}"/>
              </a:ext>
            </a:extLst>
          </p:cNvPr>
          <p:cNvSpPr txBox="1"/>
          <p:nvPr/>
        </p:nvSpPr>
        <p:spPr>
          <a:xfrm>
            <a:off x="1607975" y="835982"/>
            <a:ext cx="8976049" cy="5001369"/>
          </a:xfrm>
          <a:prstGeom prst="rect">
            <a:avLst/>
          </a:prstGeom>
          <a:noFill/>
        </p:spPr>
        <p:txBody>
          <a:bodyPr wrap="square" rtlCol="0">
            <a:spAutoFit/>
          </a:bodyPr>
          <a:lstStyle/>
          <a:p>
            <a:pPr algn="ctr"/>
            <a:r>
              <a:rPr lang="fr-BE" sz="19900" dirty="0">
                <a:solidFill>
                  <a:schemeClr val="bg1">
                    <a:lumMod val="95000"/>
                  </a:schemeClr>
                </a:solidFill>
                <a:latin typeface="Montserrat ExtraBold" panose="00000900000000000000" pitchFamily="2" charset="0"/>
              </a:rPr>
              <a:t>3</a:t>
            </a:r>
            <a:endParaRPr lang="fr-BE" sz="28700" dirty="0">
              <a:solidFill>
                <a:schemeClr val="bg1">
                  <a:lumMod val="95000"/>
                </a:schemeClr>
              </a:solidFill>
              <a:latin typeface="Montserrat ExtraBold" panose="00000900000000000000" pitchFamily="2" charset="0"/>
            </a:endParaRPr>
          </a:p>
          <a:p>
            <a:pPr algn="ctr"/>
            <a:r>
              <a:rPr lang="fr-BE" sz="6000" dirty="0">
                <a:solidFill>
                  <a:schemeClr val="bg1">
                    <a:lumMod val="95000"/>
                  </a:schemeClr>
                </a:solidFill>
                <a:latin typeface="Montserrat ExtraBold" panose="00000900000000000000" pitchFamily="2" charset="0"/>
              </a:rPr>
              <a:t>THINGS</a:t>
            </a:r>
          </a:p>
          <a:p>
            <a:pPr algn="ctr"/>
            <a:r>
              <a:rPr lang="fr-BE" sz="6000" dirty="0">
                <a:solidFill>
                  <a:schemeClr val="bg1">
                    <a:lumMod val="95000"/>
                  </a:schemeClr>
                </a:solidFill>
                <a:latin typeface="Montserrat ExtraBold" panose="00000900000000000000" pitchFamily="2" charset="0"/>
              </a:rPr>
              <a:t>YOU SHOULD KNOW</a:t>
            </a:r>
          </a:p>
        </p:txBody>
      </p:sp>
    </p:spTree>
    <p:extLst>
      <p:ext uri="{BB962C8B-B14F-4D97-AF65-F5344CB8AC3E}">
        <p14:creationId xmlns:p14="http://schemas.microsoft.com/office/powerpoint/2010/main" val="207460139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5403850" y="1992806"/>
            <a:ext cx="4024929" cy="2554545"/>
          </a:xfrm>
          <a:prstGeom prst="rect">
            <a:avLst/>
          </a:prstGeom>
          <a:noFill/>
        </p:spPr>
        <p:txBody>
          <a:bodyPr wrap="square">
            <a:spAutoFit/>
          </a:bodyPr>
          <a:lstStyle/>
          <a:p>
            <a:r>
              <a:rPr lang="en-US" sz="2000" b="0" dirty="0">
                <a:solidFill>
                  <a:srgbClr val="569CD6"/>
                </a:solidFill>
                <a:effectLst/>
                <a:latin typeface="Consolas" panose="020B0609020204030204" pitchFamily="49" charset="0"/>
              </a:rPr>
              <a:t>version</a:t>
            </a:r>
            <a:r>
              <a:rPr lang="en-US" sz="2000" b="0" dirty="0">
                <a:solidFill>
                  <a:srgbClr val="D4D4D4"/>
                </a:solidFill>
                <a:effectLst/>
                <a:latin typeface="Consolas" panose="020B0609020204030204" pitchFamily="49" charset="0"/>
              </a:rPr>
              <a:t>: </a:t>
            </a:r>
            <a:r>
              <a:rPr lang="en-US" sz="2000" b="0" dirty="0">
                <a:solidFill>
                  <a:srgbClr val="CE9178"/>
                </a:solidFill>
                <a:effectLst/>
                <a:latin typeface="Consolas" panose="020B0609020204030204" pitchFamily="49" charset="0"/>
              </a:rPr>
              <a:t>'3'</a:t>
            </a:r>
            <a:endParaRPr lang="en-US" sz="2000" b="0" dirty="0">
              <a:solidFill>
                <a:srgbClr val="D4D4D4"/>
              </a:solidFill>
              <a:effectLst/>
              <a:latin typeface="Consolas" panose="020B0609020204030204" pitchFamily="49" charset="0"/>
            </a:endParaRPr>
          </a:p>
          <a:p>
            <a:r>
              <a:rPr lang="en-US" sz="2000" b="0" dirty="0">
                <a:solidFill>
                  <a:srgbClr val="569CD6"/>
                </a:solidFill>
                <a:effectLst/>
                <a:latin typeface="Consolas" panose="020B0609020204030204" pitchFamily="49" charset="0"/>
              </a:rPr>
              <a:t>services</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a:t>
            </a:r>
            <a:r>
              <a:rPr lang="en-US" sz="2000" b="0" dirty="0" err="1">
                <a:solidFill>
                  <a:srgbClr val="569CD6"/>
                </a:solidFill>
                <a:effectLst/>
                <a:latin typeface="Consolas" panose="020B0609020204030204" pitchFamily="49" charset="0"/>
              </a:rPr>
              <a:t>redis</a:t>
            </a:r>
            <a:r>
              <a:rPr lang="en-US" sz="2000" b="0" dirty="0">
                <a:solidFill>
                  <a:srgbClr val="569CD6"/>
                </a:solidFill>
                <a:effectLst/>
                <a:latin typeface="Consolas" panose="020B0609020204030204" pitchFamily="49" charset="0"/>
              </a:rPr>
              <a:t>-server</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image</a:t>
            </a:r>
            <a:r>
              <a:rPr lang="en-US" sz="2000" b="0" dirty="0">
                <a:solidFill>
                  <a:srgbClr val="D4D4D4"/>
                </a:solidFill>
                <a:effectLst/>
                <a:latin typeface="Consolas" panose="020B0609020204030204" pitchFamily="49" charset="0"/>
              </a:rPr>
              <a:t>: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redis</a:t>
            </a:r>
            <a:r>
              <a:rPr lang="en-US" sz="2000" b="0" dirty="0">
                <a:solidFill>
                  <a:srgbClr val="CE9178"/>
                </a:solidFill>
                <a:effectLst/>
                <a:latin typeface="Consolas" panose="020B0609020204030204" pitchFamily="49" charset="0"/>
              </a:rPr>
              <a:t>'</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node-app</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build</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ports</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'4001:8081'</a:t>
            </a:r>
            <a:endParaRPr lang="en-US" sz="2000" b="0" dirty="0">
              <a:solidFill>
                <a:srgbClr val="D4D4D4"/>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docker-compose</a:t>
            </a:r>
          </a:p>
        </p:txBody>
      </p:sp>
      <p:grpSp>
        <p:nvGrpSpPr>
          <p:cNvPr id="113" name="Group 112">
            <a:extLst>
              <a:ext uri="{FF2B5EF4-FFF2-40B4-BE49-F238E27FC236}">
                <a16:creationId xmlns:a16="http://schemas.microsoft.com/office/drawing/2014/main" id="{06BEE510-0A9A-4DA5-8FA0-54FEF27BB46F}"/>
              </a:ext>
            </a:extLst>
          </p:cNvPr>
          <p:cNvGrpSpPr>
            <a:grpSpLocks noChangeAspect="1"/>
          </p:cNvGrpSpPr>
          <p:nvPr/>
        </p:nvGrpSpPr>
        <p:grpSpPr>
          <a:xfrm>
            <a:off x="676709" y="2147693"/>
            <a:ext cx="2287822" cy="2598962"/>
            <a:chOff x="334964" y="2147688"/>
            <a:chExt cx="2287819" cy="2598957"/>
          </a:xfrm>
        </p:grpSpPr>
        <p:cxnSp>
          <p:nvCxnSpPr>
            <p:cNvPr id="35" name="Straight Connector 34">
              <a:extLst>
                <a:ext uri="{FF2B5EF4-FFF2-40B4-BE49-F238E27FC236}">
                  <a16:creationId xmlns:a16="http://schemas.microsoft.com/office/drawing/2014/main" id="{638D1FF8-13A3-4FA0-A787-B614360E0929}"/>
                </a:ext>
              </a:extLst>
            </p:cNvPr>
            <p:cNvCxnSpPr>
              <a:cxnSpLocks/>
            </p:cNvCxnSpPr>
            <p:nvPr/>
          </p:nvCxnSpPr>
          <p:spPr>
            <a:xfrm>
              <a:off x="647613" y="2947194"/>
              <a:ext cx="0" cy="33331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BA4C92-7CA7-41BE-AEA4-F4353A0B0A39}"/>
                </a:ext>
              </a:extLst>
            </p:cNvPr>
            <p:cNvSpPr txBox="1"/>
            <p:nvPr/>
          </p:nvSpPr>
          <p:spPr>
            <a:xfrm>
              <a:off x="560551" y="2147688"/>
              <a:ext cx="63323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23" name="Straight Connector 22">
              <a:extLst>
                <a:ext uri="{FF2B5EF4-FFF2-40B4-BE49-F238E27FC236}">
                  <a16:creationId xmlns:a16="http://schemas.microsoft.com/office/drawing/2014/main" id="{73AF3CFB-0AC7-475E-B3C0-432205BC674A}"/>
                </a:ext>
              </a:extLst>
            </p:cNvPr>
            <p:cNvCxnSpPr>
              <a:cxnSpLocks/>
            </p:cNvCxnSpPr>
            <p:nvPr/>
          </p:nvCxnSpPr>
          <p:spPr>
            <a:xfrm>
              <a:off x="435486" y="2274321"/>
              <a:ext cx="0" cy="2333178"/>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857A16-B0AA-4F30-9410-044551CBA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964" y="2154431"/>
              <a:ext cx="227969" cy="227968"/>
            </a:xfrm>
            <a:prstGeom prst="rect">
              <a:avLst/>
            </a:prstGeom>
          </p:spPr>
        </p:pic>
        <p:cxnSp>
          <p:nvCxnSpPr>
            <p:cNvPr id="28" name="Straight Connector 27">
              <a:extLst>
                <a:ext uri="{FF2B5EF4-FFF2-40B4-BE49-F238E27FC236}">
                  <a16:creationId xmlns:a16="http://schemas.microsoft.com/office/drawing/2014/main" id="{60C6CEDF-126D-48CC-8C47-7910F55FF3D4}"/>
                </a:ext>
              </a:extLst>
            </p:cNvPr>
            <p:cNvCxnSpPr>
              <a:cxnSpLocks/>
            </p:cNvCxnSpPr>
            <p:nvPr/>
          </p:nvCxnSpPr>
          <p:spPr>
            <a:xfrm>
              <a:off x="435486" y="2607633"/>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7C43A53B-765B-4CE2-A9DF-FB1864D00A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493650"/>
              <a:ext cx="227969" cy="227968"/>
            </a:xfrm>
            <a:prstGeom prst="rect">
              <a:avLst/>
            </a:prstGeom>
          </p:spPr>
        </p:pic>
        <p:sp>
          <p:nvSpPr>
            <p:cNvPr id="29" name="TextBox 28">
              <a:extLst>
                <a:ext uri="{FF2B5EF4-FFF2-40B4-BE49-F238E27FC236}">
                  <a16:creationId xmlns:a16="http://schemas.microsoft.com/office/drawing/2014/main" id="{0D7B1C49-0955-4B0B-90EC-A951B2EEA443}"/>
                </a:ext>
              </a:extLst>
            </p:cNvPr>
            <p:cNvSpPr txBox="1"/>
            <p:nvPr/>
          </p:nvSpPr>
          <p:spPr>
            <a:xfrm>
              <a:off x="724444" y="2463094"/>
              <a:ext cx="1319497"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32" name="Straight Connector 31">
              <a:extLst>
                <a:ext uri="{FF2B5EF4-FFF2-40B4-BE49-F238E27FC236}">
                  <a16:creationId xmlns:a16="http://schemas.microsoft.com/office/drawing/2014/main" id="{D6282350-D736-4BD3-BE8B-45141840604C}"/>
                </a:ext>
              </a:extLst>
            </p:cNvPr>
            <p:cNvCxnSpPr>
              <a:cxnSpLocks/>
            </p:cNvCxnSpPr>
            <p:nvPr/>
          </p:nvCxnSpPr>
          <p:spPr>
            <a:xfrm>
              <a:off x="435486" y="2940945"/>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65C1624-A889-4A00-B53E-0CEC53CC92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813" y="2829497"/>
              <a:ext cx="227969" cy="227968"/>
            </a:xfrm>
            <a:prstGeom prst="rect">
              <a:avLst/>
            </a:prstGeom>
          </p:spPr>
        </p:pic>
        <p:sp>
          <p:nvSpPr>
            <p:cNvPr id="34" name="TextBox 33">
              <a:extLst>
                <a:ext uri="{FF2B5EF4-FFF2-40B4-BE49-F238E27FC236}">
                  <a16:creationId xmlns:a16="http://schemas.microsoft.com/office/drawing/2014/main" id="{808C7F6C-97D7-4651-9A88-FAF22FEF58EF}"/>
                </a:ext>
              </a:extLst>
            </p:cNvPr>
            <p:cNvSpPr txBox="1"/>
            <p:nvPr/>
          </p:nvSpPr>
          <p:spPr>
            <a:xfrm>
              <a:off x="724444" y="2812676"/>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36" name="Straight Connector 35">
              <a:extLst>
                <a:ext uri="{FF2B5EF4-FFF2-40B4-BE49-F238E27FC236}">
                  <a16:creationId xmlns:a16="http://schemas.microsoft.com/office/drawing/2014/main" id="{7A54AC21-9E1A-4EEA-BFB8-EC3C3B22BB24}"/>
                </a:ext>
              </a:extLst>
            </p:cNvPr>
            <p:cNvCxnSpPr>
              <a:cxnSpLocks/>
            </p:cNvCxnSpPr>
            <p:nvPr/>
          </p:nvCxnSpPr>
          <p:spPr>
            <a:xfrm>
              <a:off x="650024" y="3279781"/>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93A0D769-171F-4281-A0C7-E3A9C4F9A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13" y="3155635"/>
              <a:ext cx="228874" cy="228874"/>
            </a:xfrm>
            <a:prstGeom prst="rect">
              <a:avLst/>
            </a:prstGeom>
          </p:spPr>
        </p:pic>
        <p:sp>
          <p:nvSpPr>
            <p:cNvPr id="37" name="TextBox 36">
              <a:extLst>
                <a:ext uri="{FF2B5EF4-FFF2-40B4-BE49-F238E27FC236}">
                  <a16:creationId xmlns:a16="http://schemas.microsoft.com/office/drawing/2014/main" id="{3A437DFC-09E2-46B1-B1C5-1D8677F4398B}"/>
                </a:ext>
              </a:extLst>
            </p:cNvPr>
            <p:cNvSpPr txBox="1"/>
            <p:nvPr/>
          </p:nvSpPr>
          <p:spPr>
            <a:xfrm>
              <a:off x="894645" y="3161203"/>
              <a:ext cx="836356"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index.js</a:t>
              </a:r>
            </a:p>
          </p:txBody>
        </p:sp>
        <p:cxnSp>
          <p:nvCxnSpPr>
            <p:cNvPr id="38" name="Straight Connector 37">
              <a:extLst>
                <a:ext uri="{FF2B5EF4-FFF2-40B4-BE49-F238E27FC236}">
                  <a16:creationId xmlns:a16="http://schemas.microsoft.com/office/drawing/2014/main" id="{E92132FB-2C67-4AFA-96E4-F0F639A81EFE}"/>
                </a:ext>
              </a:extLst>
            </p:cNvPr>
            <p:cNvCxnSpPr>
              <a:cxnSpLocks/>
            </p:cNvCxnSpPr>
            <p:nvPr/>
          </p:nvCxnSpPr>
          <p:spPr>
            <a:xfrm>
              <a:off x="435486" y="360756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44C88167-4519-4972-A7CF-3C9533CB1F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498540"/>
              <a:ext cx="228874" cy="228874"/>
            </a:xfrm>
            <a:prstGeom prst="rect">
              <a:avLst/>
            </a:prstGeom>
          </p:spPr>
        </p:pic>
        <p:sp>
          <p:nvSpPr>
            <p:cNvPr id="43" name="TextBox 42">
              <a:extLst>
                <a:ext uri="{FF2B5EF4-FFF2-40B4-BE49-F238E27FC236}">
                  <a16:creationId xmlns:a16="http://schemas.microsoft.com/office/drawing/2014/main" id="{74F6080A-B24C-4B9C-8E21-D257EE5BD2AD}"/>
                </a:ext>
              </a:extLst>
            </p:cNvPr>
            <p:cNvSpPr txBox="1"/>
            <p:nvPr/>
          </p:nvSpPr>
          <p:spPr>
            <a:xfrm>
              <a:off x="724444" y="3482172"/>
              <a:ext cx="1301854"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a:t>
              </a:r>
              <a:r>
                <a:rPr lang="fr-BE" sz="1100" dirty="0" err="1">
                  <a:solidFill>
                    <a:schemeClr val="bg1"/>
                  </a:solidFill>
                  <a:latin typeface="Montserrat ExtraBold" panose="00000900000000000000" pitchFamily="2" charset="0"/>
                </a:rPr>
                <a:t>dockerignore</a:t>
              </a:r>
              <a:endParaRPr lang="fr-BE" sz="1100" dirty="0">
                <a:solidFill>
                  <a:schemeClr val="bg1"/>
                </a:solidFill>
                <a:latin typeface="Montserrat ExtraBold" panose="00000900000000000000" pitchFamily="2" charset="0"/>
              </a:endParaRPr>
            </a:p>
          </p:txBody>
        </p:sp>
        <p:cxnSp>
          <p:nvCxnSpPr>
            <p:cNvPr id="44" name="Straight Connector 43">
              <a:extLst>
                <a:ext uri="{FF2B5EF4-FFF2-40B4-BE49-F238E27FC236}">
                  <a16:creationId xmlns:a16="http://schemas.microsoft.com/office/drawing/2014/main" id="{47A5EE7B-15D3-458D-98E9-BD88972D890F}"/>
                </a:ext>
              </a:extLst>
            </p:cNvPr>
            <p:cNvCxnSpPr>
              <a:cxnSpLocks/>
            </p:cNvCxnSpPr>
            <p:nvPr/>
          </p:nvCxnSpPr>
          <p:spPr>
            <a:xfrm>
              <a:off x="435486" y="3940876"/>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F7DC188-E12D-4033-BDFA-37B481B03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3826441"/>
              <a:ext cx="228874" cy="228874"/>
            </a:xfrm>
            <a:prstGeom prst="rect">
              <a:avLst/>
            </a:prstGeom>
          </p:spPr>
        </p:pic>
        <p:sp>
          <p:nvSpPr>
            <p:cNvPr id="46" name="TextBox 45">
              <a:extLst>
                <a:ext uri="{FF2B5EF4-FFF2-40B4-BE49-F238E27FC236}">
                  <a16:creationId xmlns:a16="http://schemas.microsoft.com/office/drawing/2014/main" id="{6B77F39B-B9AC-4E4B-930E-86DA9B3BA1EA}"/>
                </a:ext>
              </a:extLst>
            </p:cNvPr>
            <p:cNvSpPr txBox="1"/>
            <p:nvPr/>
          </p:nvSpPr>
          <p:spPr>
            <a:xfrm>
              <a:off x="724444" y="3818927"/>
              <a:ext cx="189833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cxnSp>
          <p:nvCxnSpPr>
            <p:cNvPr id="47" name="Straight Connector 46">
              <a:extLst>
                <a:ext uri="{FF2B5EF4-FFF2-40B4-BE49-F238E27FC236}">
                  <a16:creationId xmlns:a16="http://schemas.microsoft.com/office/drawing/2014/main" id="{6D5632BB-8BC8-4B11-A2ED-638C89B9D7D1}"/>
                </a:ext>
              </a:extLst>
            </p:cNvPr>
            <p:cNvCxnSpPr>
              <a:cxnSpLocks/>
            </p:cNvCxnSpPr>
            <p:nvPr/>
          </p:nvCxnSpPr>
          <p:spPr>
            <a:xfrm>
              <a:off x="435486" y="4274189"/>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DE973A57-8BD9-427C-ACA2-51C65631D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906" y="4160061"/>
              <a:ext cx="228874" cy="228874"/>
            </a:xfrm>
            <a:prstGeom prst="rect">
              <a:avLst/>
            </a:prstGeom>
          </p:spPr>
        </p:pic>
        <p:sp>
          <p:nvSpPr>
            <p:cNvPr id="49" name="TextBox 48">
              <a:extLst>
                <a:ext uri="{FF2B5EF4-FFF2-40B4-BE49-F238E27FC236}">
                  <a16:creationId xmlns:a16="http://schemas.microsoft.com/office/drawing/2014/main" id="{97A5B931-5C73-4C64-BDE4-4C674173919D}"/>
                </a:ext>
              </a:extLst>
            </p:cNvPr>
            <p:cNvSpPr txBox="1"/>
            <p:nvPr/>
          </p:nvSpPr>
          <p:spPr>
            <a:xfrm>
              <a:off x="724444" y="4163673"/>
              <a:ext cx="1125742"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50" name="Straight Connector 49">
              <a:extLst>
                <a:ext uri="{FF2B5EF4-FFF2-40B4-BE49-F238E27FC236}">
                  <a16:creationId xmlns:a16="http://schemas.microsoft.com/office/drawing/2014/main" id="{4063EBD6-1BDE-46DF-9DA0-9454D2B97133}"/>
                </a:ext>
              </a:extLst>
            </p:cNvPr>
            <p:cNvCxnSpPr>
              <a:cxnSpLocks/>
            </p:cNvCxnSpPr>
            <p:nvPr/>
          </p:nvCxnSpPr>
          <p:spPr>
            <a:xfrm>
              <a:off x="435486" y="4607501"/>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8D7A5A9-166B-4F5D-A4DA-6D14367B5B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906" y="4481423"/>
              <a:ext cx="228874" cy="228874"/>
            </a:xfrm>
            <a:prstGeom prst="rect">
              <a:avLst/>
            </a:prstGeom>
          </p:spPr>
        </p:pic>
        <p:sp>
          <p:nvSpPr>
            <p:cNvPr id="52" name="TextBox 51">
              <a:extLst>
                <a:ext uri="{FF2B5EF4-FFF2-40B4-BE49-F238E27FC236}">
                  <a16:creationId xmlns:a16="http://schemas.microsoft.com/office/drawing/2014/main" id="{9F26BD2B-A2D7-4CD0-BFDD-138EBDFA1B45}"/>
                </a:ext>
              </a:extLst>
            </p:cNvPr>
            <p:cNvSpPr txBox="1"/>
            <p:nvPr/>
          </p:nvSpPr>
          <p:spPr>
            <a:xfrm>
              <a:off x="724443" y="4485036"/>
              <a:ext cx="1301855" cy="261609"/>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96" name="TextBox 95">
              <a:extLst>
                <a:ext uri="{FF2B5EF4-FFF2-40B4-BE49-F238E27FC236}">
                  <a16:creationId xmlns:a16="http://schemas.microsoft.com/office/drawing/2014/main" id="{4CFBD784-F133-4F72-9315-0841536406B0}"/>
                </a:ext>
              </a:extLst>
            </p:cNvPr>
            <p:cNvSpPr txBox="1"/>
            <p:nvPr/>
          </p:nvSpPr>
          <p:spPr>
            <a:xfrm>
              <a:off x="724442" y="2811993"/>
              <a:ext cx="710059" cy="261609"/>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grpSp>
    </p:spTree>
    <p:extLst>
      <p:ext uri="{BB962C8B-B14F-4D97-AF65-F5344CB8AC3E}">
        <p14:creationId xmlns:p14="http://schemas.microsoft.com/office/powerpoint/2010/main" val="337584607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64221-59D4-4951-8562-16A6754F72E6}"/>
              </a:ext>
            </a:extLst>
          </p:cNvPr>
          <p:cNvSpPr txBox="1"/>
          <p:nvPr/>
        </p:nvSpPr>
        <p:spPr>
          <a:xfrm>
            <a:off x="100012" y="690644"/>
            <a:ext cx="5299228" cy="4893647"/>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'3'</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services</a:t>
            </a:r>
            <a:r>
              <a:rPr lang="en-US" sz="1200" b="0" dirty="0">
                <a:solidFill>
                  <a:srgbClr val="D4D4D4"/>
                </a:solidFill>
                <a:effectLst/>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6A9955"/>
                </a:solidFill>
                <a:latin typeface="Consolas" panose="020B0609020204030204" pitchFamily="49" charset="0"/>
              </a:rPr>
              <a:t># Home Assistant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homeassistant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container_name</a:t>
            </a:r>
            <a:r>
              <a:rPr lang="en-US" sz="1200" b="0" dirty="0">
                <a:solidFill>
                  <a:srgbClr val="D4D4D4"/>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homeassistant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"ghcr.io/home-assistant/</a:t>
            </a:r>
            <a:r>
              <a:rPr lang="en-US" sz="1200" b="0" dirty="0" err="1">
                <a:solidFill>
                  <a:srgbClr val="CE9178"/>
                </a:solidFill>
                <a:effectLst/>
                <a:latin typeface="Consolas" panose="020B0609020204030204" pitchFamily="49" charset="0"/>
              </a:rPr>
              <a:t>home-assistant:stable</a:t>
            </a:r>
            <a:r>
              <a:rPr lang="en-US" sz="1200" b="0" dirty="0">
                <a:solidFill>
                  <a:srgbClr val="CE9178"/>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./config:/config</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etc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localtime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etc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localtime:ro</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8123:8123</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environment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PUID=1000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PGID=1000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TZ=Europe/Brussels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MYSQL_USER=/run/secrets/</a:t>
            </a:r>
            <a:r>
              <a:rPr lang="en-US" sz="1200" b="0" dirty="0" err="1">
                <a:solidFill>
                  <a:srgbClr val="CE9178"/>
                </a:solidFill>
                <a:effectLst/>
                <a:latin typeface="Consolas" panose="020B0609020204030204" pitchFamily="49" charset="0"/>
              </a:rPr>
              <a:t>mysql_user</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MYSQL_PASSWORD=/run/secrets/</a:t>
            </a:r>
            <a:r>
              <a:rPr lang="en-US" sz="1200" b="0" dirty="0" err="1">
                <a:solidFill>
                  <a:srgbClr val="CE9178"/>
                </a:solidFill>
                <a:effectLst/>
                <a:latin typeface="Consolas" panose="020B0609020204030204" pitchFamily="49" charset="0"/>
              </a:rPr>
              <a:t>mysql_password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MYSQL_DATABASE=</a:t>
            </a:r>
            <a:r>
              <a:rPr lang="en-US" sz="1200" b="0" dirty="0" err="1">
                <a:solidFill>
                  <a:srgbClr val="CE9178"/>
                </a:solidFill>
                <a:effectLst/>
                <a:latin typeface="Consolas" panose="020B0609020204030204" pitchFamily="49" charset="0"/>
              </a:rPr>
              <a:t>hoas_db</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MYSQL_HOST=192.168.178.41</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restart</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unless-stopped</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networks</a:t>
            </a:r>
            <a:r>
              <a:rPr lang="en-US" sz="1200" b="0" dirty="0">
                <a:solidFill>
                  <a:srgbClr val="D4D4D4"/>
                </a:solidFill>
                <a:effectLst/>
                <a:latin typeface="Consolas" panose="020B0609020204030204" pitchFamily="49" charset="0"/>
              </a:rPr>
              <a:t>:</a:t>
            </a:r>
          </a:p>
          <a:p>
            <a:r>
              <a:rPr lang="en-US" sz="1200" dirty="0">
                <a:solidFill>
                  <a:srgbClr val="D4D4D4"/>
                </a:solidFill>
                <a:latin typeface="Consolas" panose="020B0609020204030204" pitchFamily="49" charset="0"/>
              </a:rPr>
              <a:t>      </a:t>
            </a:r>
            <a:r>
              <a:rPr lang="en-US" sz="1200" b="0" dirty="0" err="1">
                <a:solidFill>
                  <a:srgbClr val="569CD6"/>
                </a:solidFill>
                <a:effectLst/>
                <a:latin typeface="Consolas" panose="020B0609020204030204" pitchFamily="49" charset="0"/>
              </a:rPr>
              <a:t>homeassistant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ipv4_address</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172.28.0.2</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secrets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mysql_password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mysql_user</a:t>
            </a:r>
            <a:endParaRPr lang="en-US" sz="1200" b="0" dirty="0">
              <a:solidFill>
                <a:srgbClr val="CE9178"/>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5EF46836-FD03-45BE-85FC-2120E7F6A8CE}"/>
              </a:ext>
            </a:extLst>
          </p:cNvPr>
          <p:cNvSpPr/>
          <p:nvPr/>
        </p:nvSpPr>
        <p:spPr>
          <a:xfrm>
            <a:off x="4305000" y="127841"/>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Real example</a:t>
            </a:r>
          </a:p>
        </p:txBody>
      </p:sp>
      <p:sp>
        <p:nvSpPr>
          <p:cNvPr id="42" name="TextBox 41">
            <a:extLst>
              <a:ext uri="{FF2B5EF4-FFF2-40B4-BE49-F238E27FC236}">
                <a16:creationId xmlns:a16="http://schemas.microsoft.com/office/drawing/2014/main" id="{3B2CFE06-E5ED-558B-4431-06B27BD2C35C}"/>
              </a:ext>
            </a:extLst>
          </p:cNvPr>
          <p:cNvSpPr txBox="1"/>
          <p:nvPr/>
        </p:nvSpPr>
        <p:spPr>
          <a:xfrm>
            <a:off x="4576120" y="2011103"/>
            <a:ext cx="4258959" cy="3970318"/>
          </a:xfrm>
          <a:prstGeom prst="rect">
            <a:avLst/>
          </a:prstGeom>
          <a:noFill/>
        </p:spPr>
        <p:txBody>
          <a:bodyPr wrap="square">
            <a:spAutoFit/>
          </a:bodyPr>
          <a:lstStyle/>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Node-RED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nodered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container_name</a:t>
            </a:r>
            <a:r>
              <a:rPr lang="en-US" sz="1200" b="0" dirty="0">
                <a:solidFill>
                  <a:srgbClr val="D4D4D4"/>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nodered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D4D4D4"/>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nodered</a:t>
            </a:r>
            <a:r>
              <a:rPr lang="en-US" sz="1200" b="0" dirty="0">
                <a:solidFill>
                  <a:srgbClr val="CE9178"/>
                </a:solidFill>
                <a:effectLst/>
                <a:latin typeface="Consolas" panose="020B0609020204030204" pitchFamily="49" charset="0"/>
              </a:rPr>
              <a:t>/node-red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environment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PUID=1000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PGID=1000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TZ=Europe/Brussels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"1880:1880"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Local path where all Node-RED</a:t>
            </a:r>
          </a:p>
          <a:p>
            <a:r>
              <a:rPr lang="en-US" sz="1200" dirty="0">
                <a:solidFill>
                  <a:srgbClr val="6A9955"/>
                </a:solidFill>
                <a:latin typeface="Consolas" panose="020B0609020204030204" pitchFamily="49" charset="0"/>
              </a:rPr>
              <a:t>      </a:t>
            </a:r>
            <a:r>
              <a:rPr lang="en-US" sz="1200" b="0" dirty="0">
                <a:solidFill>
                  <a:srgbClr val="6A9955"/>
                </a:solidFill>
                <a:effectLst/>
                <a:latin typeface="Consolas" panose="020B0609020204030204" pitchFamily="49" charset="0"/>
              </a:rPr>
              <a:t># config will be stored.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/share/databases/</a:t>
            </a:r>
            <a:r>
              <a:rPr lang="en-US" sz="1200" b="0" dirty="0" err="1">
                <a:solidFill>
                  <a:srgbClr val="CE9178"/>
                </a:solidFill>
                <a:effectLst/>
                <a:latin typeface="Consolas" panose="020B0609020204030204" pitchFamily="49" charset="0"/>
              </a:rPr>
              <a:t>nodered</a:t>
            </a:r>
            <a:r>
              <a:rPr lang="en-US" sz="1200" b="0" dirty="0">
                <a:solidFill>
                  <a:srgbClr val="CE9178"/>
                </a:solidFill>
                <a:effectLst/>
                <a:latin typeface="Consolas" panose="020B0609020204030204" pitchFamily="49" charset="0"/>
              </a:rPr>
              <a:t>/data:/data</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depends_on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homeassistant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user</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1000:1000</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restart</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unless-stopped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networks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homeassistant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ipv4_address</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172.28.0.3</a:t>
            </a:r>
            <a:endParaRPr lang="en-US" sz="1200" b="0" dirty="0">
              <a:solidFill>
                <a:srgbClr val="D4D4D4"/>
              </a:solidFill>
              <a:effectLst/>
              <a:latin typeface="Consolas" panose="020B0609020204030204" pitchFamily="49" charset="0"/>
            </a:endParaRPr>
          </a:p>
        </p:txBody>
      </p:sp>
      <p:sp>
        <p:nvSpPr>
          <p:cNvPr id="53" name="TextBox 52">
            <a:extLst>
              <a:ext uri="{FF2B5EF4-FFF2-40B4-BE49-F238E27FC236}">
                <a16:creationId xmlns:a16="http://schemas.microsoft.com/office/drawing/2014/main" id="{2BD9CEF5-23A5-B60E-765C-620BA140B9D1}"/>
              </a:ext>
            </a:extLst>
          </p:cNvPr>
          <p:cNvSpPr txBox="1"/>
          <p:nvPr/>
        </p:nvSpPr>
        <p:spPr>
          <a:xfrm>
            <a:off x="8649793" y="2274838"/>
            <a:ext cx="3292441" cy="2308324"/>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secrets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mysql_password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file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secret_mysql_password.txt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mysql_user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file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secret_mysql_user.txt</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networks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homeassistant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homeassistant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ipam</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subnet</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172.28.0.0/16</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7889454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ntainer background">
            <a:extLst>
              <a:ext uri="{FF2B5EF4-FFF2-40B4-BE49-F238E27FC236}">
                <a16:creationId xmlns:a16="http://schemas.microsoft.com/office/drawing/2014/main" id="{0F212DF9-F702-4D4C-B084-FAE4B249426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463" r="12463"/>
          <a:stretch>
            <a:fillRect/>
          </a:stretch>
        </p:blipFill>
        <p:spPr/>
      </p:pic>
      <p:sp>
        <p:nvSpPr>
          <p:cNvPr id="2" name="Rectangle 1">
            <a:extLst>
              <a:ext uri="{FF2B5EF4-FFF2-40B4-BE49-F238E27FC236}">
                <a16:creationId xmlns:a16="http://schemas.microsoft.com/office/drawing/2014/main" id="{A0D6F333-D127-41E7-BA7C-823A239541E0}"/>
              </a:ext>
            </a:extLst>
          </p:cNvPr>
          <p:cNvSpPr/>
          <p:nvPr/>
        </p:nvSpPr>
        <p:spPr>
          <a:xfrm>
            <a:off x="4473473" y="7327395"/>
            <a:ext cx="3248312" cy="367152"/>
          </a:xfrm>
          <a:prstGeom prst="rect">
            <a:avLst/>
          </a:prstGeom>
        </p:spPr>
        <p:txBody>
          <a:bodyPr wrap="square">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r>
              <a:rPr lang="en-US" sz="893"/>
              <a:t>https://pixabay.com/en/metro-st-petersburg-tube-tunnel-3714290/</a:t>
            </a:r>
          </a:p>
        </p:txBody>
      </p:sp>
      <p:sp>
        <p:nvSpPr>
          <p:cNvPr id="44" name="Freeform: Shape 43">
            <a:extLst>
              <a:ext uri="{FF2B5EF4-FFF2-40B4-BE49-F238E27FC236}">
                <a16:creationId xmlns:a16="http://schemas.microsoft.com/office/drawing/2014/main" id="{FD2CD189-ECC0-4CC1-8EE2-17E3640DBDA3}"/>
              </a:ext>
            </a:extLst>
          </p:cNvPr>
          <p:cNvSpPr>
            <a:spLocks/>
          </p:cNvSpPr>
          <p:nvPr/>
        </p:nvSpPr>
        <p:spPr bwMode="auto">
          <a:xfrm>
            <a:off x="825829" y="-1841172"/>
            <a:ext cx="10540342" cy="10540341"/>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gradFill>
            <a:gsLst>
              <a:gs pos="0">
                <a:srgbClr val="000000"/>
              </a:gs>
              <a:gs pos="62000">
                <a:srgbClr val="000000"/>
              </a:gs>
              <a:gs pos="100000">
                <a:srgbClr val="000000">
                  <a:alpha val="10000"/>
                </a:srgbClr>
              </a:gs>
            </a:gsLst>
            <a:path path="circle">
              <a:fillToRect l="50000" t="50000" r="50000" b="50000"/>
            </a:path>
          </a:gradFill>
          <a:ln>
            <a:noFill/>
          </a:ln>
          <a:effectLst/>
        </p:spPr>
        <p:txBody>
          <a:bodyPr vert="horz" wrap="square" lIns="45335" tIns="22668" rIns="45335" bIns="22668" numCol="1" anchor="t" anchorCtr="0" compatLnSpc="1">
            <a:prstTxWarp prst="textNoShape">
              <a:avLst/>
            </a:prstTxWarp>
            <a:no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a:p>
        </p:txBody>
      </p:sp>
      <p:sp>
        <p:nvSpPr>
          <p:cNvPr id="45" name="Freeform 5">
            <a:extLst>
              <a:ext uri="{FF2B5EF4-FFF2-40B4-BE49-F238E27FC236}">
                <a16:creationId xmlns:a16="http://schemas.microsoft.com/office/drawing/2014/main" id="{27CC15E1-61D3-4706-84AB-BAB6AEBED9B4}"/>
              </a:ext>
            </a:extLst>
          </p:cNvPr>
          <p:cNvSpPr>
            <a:spLocks/>
          </p:cNvSpPr>
          <p:nvPr/>
        </p:nvSpPr>
        <p:spPr bwMode="auto">
          <a:xfrm>
            <a:off x="3721536" y="1053538"/>
            <a:ext cx="4748928" cy="475092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0000"/>
          </a:solidFill>
          <a:ln>
            <a:noFill/>
          </a:ln>
          <a:effectLst/>
        </p:spPr>
        <p:txBody>
          <a:bodyPr vert="horz" wrap="square" lIns="45335" tIns="22668" rIns="45335" bIns="22668" numCol="1" anchor="t" anchorCtr="0" compatLnSpc="1">
            <a:prstTxWarp prst="textNoShape">
              <a:avLst/>
            </a:prstTxWarp>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endParaRPr lang="en-US" sz="893" dirty="0"/>
          </a:p>
        </p:txBody>
      </p:sp>
      <p:sp>
        <p:nvSpPr>
          <p:cNvPr id="46" name="TextBox 45">
            <a:extLst>
              <a:ext uri="{FF2B5EF4-FFF2-40B4-BE49-F238E27FC236}">
                <a16:creationId xmlns:a16="http://schemas.microsoft.com/office/drawing/2014/main" id="{A56171CF-3757-4DBE-8174-991B533FDCE2}"/>
              </a:ext>
            </a:extLst>
          </p:cNvPr>
          <p:cNvSpPr txBox="1"/>
          <p:nvPr/>
        </p:nvSpPr>
        <p:spPr>
          <a:xfrm>
            <a:off x="221673" y="2705725"/>
            <a:ext cx="11887200" cy="1446550"/>
          </a:xfrm>
          <a:prstGeom prst="rect">
            <a:avLst/>
          </a:prstGeom>
          <a:noFill/>
        </p:spPr>
        <p:txBody>
          <a:bodyPr wrap="square" rtlCol="0" anchor="ctr">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8800" b="1" dirty="0">
                <a:solidFill>
                  <a:schemeClr val="bg1"/>
                </a:solidFill>
                <a:effectLst>
                  <a:outerShdw blurRad="241300" sx="102000" sy="102000" algn="ctr" rotWithShape="0">
                    <a:schemeClr val="accent1">
                      <a:alpha val="66000"/>
                    </a:schemeClr>
                  </a:outerShdw>
                </a:effectLst>
                <a:latin typeface="+mj-lt"/>
              </a:rPr>
              <a:t>PRD Grade Workflow</a:t>
            </a:r>
          </a:p>
        </p:txBody>
      </p:sp>
      <p:sp>
        <p:nvSpPr>
          <p:cNvPr id="47" name="TextBox 46">
            <a:extLst>
              <a:ext uri="{FF2B5EF4-FFF2-40B4-BE49-F238E27FC236}">
                <a16:creationId xmlns:a16="http://schemas.microsoft.com/office/drawing/2014/main" id="{F81F6293-DC76-4B9B-9370-8C718BA7F032}"/>
              </a:ext>
            </a:extLst>
          </p:cNvPr>
          <p:cNvSpPr txBox="1"/>
          <p:nvPr/>
        </p:nvSpPr>
        <p:spPr>
          <a:xfrm>
            <a:off x="4230715" y="2198892"/>
            <a:ext cx="3730570" cy="338554"/>
          </a:xfrm>
          <a:prstGeom prst="rect">
            <a:avLst/>
          </a:prstGeom>
          <a:noFill/>
        </p:spPr>
        <p:txBody>
          <a:bodyPr wrap="square" rtlCol="0">
            <a:spAutoFit/>
          </a:bodyPr>
          <a:lst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a:lstStyle>
          <a:p>
            <a:pPr algn="ctr"/>
            <a:r>
              <a:rPr lang="en-US" sz="1600" dirty="0">
                <a:solidFill>
                  <a:schemeClr val="bg1"/>
                </a:solidFill>
              </a:rPr>
              <a:t>No testing, only production there is</a:t>
            </a:r>
          </a:p>
        </p:txBody>
      </p:sp>
      <p:cxnSp>
        <p:nvCxnSpPr>
          <p:cNvPr id="48" name="Straight Connector 47">
            <a:extLst>
              <a:ext uri="{FF2B5EF4-FFF2-40B4-BE49-F238E27FC236}">
                <a16:creationId xmlns:a16="http://schemas.microsoft.com/office/drawing/2014/main" id="{21C81E74-F093-4655-8A7C-7FF453B8E316}"/>
              </a:ext>
            </a:extLst>
          </p:cNvPr>
          <p:cNvCxnSpPr/>
          <p:nvPr/>
        </p:nvCxnSpPr>
        <p:spPr>
          <a:xfrm>
            <a:off x="5645044" y="2510969"/>
            <a:ext cx="90191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A7E2D1A-292D-42FC-AA17-1B3F13989787}"/>
              </a:ext>
            </a:extLst>
          </p:cNvPr>
          <p:cNvSpPr>
            <a:spLocks noChangeArrowheads="1"/>
          </p:cNvSpPr>
          <p:nvPr/>
        </p:nvSpPr>
        <p:spPr bwMode="auto">
          <a:xfrm>
            <a:off x="4531526" y="4459229"/>
            <a:ext cx="31289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400" dirty="0" err="1">
                <a:solidFill>
                  <a:schemeClr val="bg1"/>
                </a:solidFill>
                <a:latin typeface="Consolas" panose="020B0609020204030204" pitchFamily="49" charset="0"/>
              </a:rPr>
              <a:t>What</a:t>
            </a:r>
            <a:r>
              <a:rPr lang="fr-FR" altLang="fr-FR" sz="1400" dirty="0">
                <a:solidFill>
                  <a:schemeClr val="bg1"/>
                </a:solidFill>
                <a:latin typeface="Consolas" panose="020B0609020204030204" pitchFamily="49" charset="0"/>
              </a:rPr>
              <a:t> the </a:t>
            </a:r>
            <a:r>
              <a:rPr lang="fr-FR" altLang="fr-FR" sz="1400" dirty="0" err="1">
                <a:solidFill>
                  <a:schemeClr val="bg1"/>
                </a:solidFill>
                <a:latin typeface="Consolas" panose="020B0609020204030204" pitchFamily="49" charset="0"/>
              </a:rPr>
              <a:t>users</a:t>
            </a:r>
            <a:r>
              <a:rPr lang="fr-FR" altLang="fr-FR" sz="1400" dirty="0">
                <a:solidFill>
                  <a:schemeClr val="bg1"/>
                </a:solidFill>
                <a:latin typeface="Consolas" panose="020B0609020204030204" pitchFamily="49" charset="0"/>
              </a:rPr>
              <a:t> « </a:t>
            </a:r>
            <a:r>
              <a:rPr lang="fr-FR" altLang="fr-FR" sz="1400" dirty="0" err="1">
                <a:solidFill>
                  <a:schemeClr val="bg1"/>
                </a:solidFill>
                <a:latin typeface="Consolas" panose="020B0609020204030204" pitchFamily="49" charset="0"/>
              </a:rPr>
              <a:t>see</a:t>
            </a:r>
            <a:r>
              <a:rPr lang="fr-FR" altLang="fr-FR" sz="1400"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611760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800" fill="hold"/>
                                        <p:tgtEl>
                                          <p:spTgt spid="4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800" fill="hold"/>
                                        <p:tgtEl>
                                          <p:spTgt spid="45"/>
                                        </p:tgtEl>
                                        <p:attrNameLst>
                                          <p:attrName>r</p:attrName>
                                        </p:attrNameLst>
                                      </p:cBhvr>
                                    </p:animRot>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1+#ppt_w/2"/>
                                          </p:val>
                                        </p:tav>
                                        <p:tav tm="100000">
                                          <p:val>
                                            <p:strVal val="#ppt_x"/>
                                          </p:val>
                                        </p:tav>
                                      </p:tavLst>
                                    </p:anim>
                                    <p:anim calcmode="lin" valueType="num">
                                      <p:cBhvr additive="base">
                                        <p:cTn id="12"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Dev. Workflow</a:t>
            </a:r>
          </a:p>
        </p:txBody>
      </p:sp>
      <p:grpSp>
        <p:nvGrpSpPr>
          <p:cNvPr id="3" name="Group 2">
            <a:extLst>
              <a:ext uri="{FF2B5EF4-FFF2-40B4-BE49-F238E27FC236}">
                <a16:creationId xmlns:a16="http://schemas.microsoft.com/office/drawing/2014/main" id="{D5202537-8199-79D4-C747-CCF29270219D}"/>
              </a:ext>
            </a:extLst>
          </p:cNvPr>
          <p:cNvGrpSpPr/>
          <p:nvPr/>
        </p:nvGrpSpPr>
        <p:grpSpPr>
          <a:xfrm>
            <a:off x="4852098" y="2640104"/>
            <a:ext cx="2487804" cy="2736032"/>
            <a:chOff x="4852098" y="2060985"/>
            <a:chExt cx="2487804" cy="2736032"/>
          </a:xfrm>
        </p:grpSpPr>
        <p:grpSp>
          <p:nvGrpSpPr>
            <p:cNvPr id="4" name="Group 3">
              <a:extLst>
                <a:ext uri="{FF2B5EF4-FFF2-40B4-BE49-F238E27FC236}">
                  <a16:creationId xmlns:a16="http://schemas.microsoft.com/office/drawing/2014/main" id="{BC54014D-37A2-372E-EE37-7889ABA56D08}"/>
                </a:ext>
              </a:extLst>
            </p:cNvPr>
            <p:cNvGrpSpPr/>
            <p:nvPr/>
          </p:nvGrpSpPr>
          <p:grpSpPr>
            <a:xfrm>
              <a:off x="4852098" y="2060985"/>
              <a:ext cx="2487804" cy="2736031"/>
              <a:chOff x="4795693" y="2389998"/>
              <a:chExt cx="2487804" cy="2736031"/>
            </a:xfrm>
          </p:grpSpPr>
          <p:sp>
            <p:nvSpPr>
              <p:cNvPr id="10" name="Rectangle: Rounded Corners 9">
                <a:extLst>
                  <a:ext uri="{FF2B5EF4-FFF2-40B4-BE49-F238E27FC236}">
                    <a16:creationId xmlns:a16="http://schemas.microsoft.com/office/drawing/2014/main" id="{3D0EDC40-BE08-31BF-72E9-81A56219741C}"/>
                  </a:ext>
                </a:extLst>
              </p:cNvPr>
              <p:cNvSpPr/>
              <p:nvPr/>
            </p:nvSpPr>
            <p:spPr>
              <a:xfrm>
                <a:off x="4795693" y="2389998"/>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Development</a:t>
                </a:r>
              </a:p>
            </p:txBody>
          </p:sp>
          <p:sp>
            <p:nvSpPr>
              <p:cNvPr id="11" name="Rectangle: Rounded Corners 10">
                <a:extLst>
                  <a:ext uri="{FF2B5EF4-FFF2-40B4-BE49-F238E27FC236}">
                    <a16:creationId xmlns:a16="http://schemas.microsoft.com/office/drawing/2014/main" id="{D0D217DA-EC0A-2D10-39A9-455D80639048}"/>
                  </a:ext>
                </a:extLst>
              </p:cNvPr>
              <p:cNvSpPr/>
              <p:nvPr/>
            </p:nvSpPr>
            <p:spPr>
              <a:xfrm>
                <a:off x="4795693" y="3447112"/>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Testing</a:t>
                </a:r>
              </a:p>
            </p:txBody>
          </p:sp>
          <p:sp>
            <p:nvSpPr>
              <p:cNvPr id="12" name="Rectangle: Rounded Corners 11">
                <a:extLst>
                  <a:ext uri="{FF2B5EF4-FFF2-40B4-BE49-F238E27FC236}">
                    <a16:creationId xmlns:a16="http://schemas.microsoft.com/office/drawing/2014/main" id="{4F38BFAD-9F30-0F5B-EB19-EC8D9032ACB5}"/>
                  </a:ext>
                </a:extLst>
              </p:cNvPr>
              <p:cNvSpPr/>
              <p:nvPr/>
            </p:nvSpPr>
            <p:spPr>
              <a:xfrm>
                <a:off x="4795694" y="4537584"/>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Deployment 🚀</a:t>
                </a:r>
              </a:p>
            </p:txBody>
          </p:sp>
        </p:grpSp>
        <p:cxnSp>
          <p:nvCxnSpPr>
            <p:cNvPr id="7" name="Straight Arrow Connector 6">
              <a:extLst>
                <a:ext uri="{FF2B5EF4-FFF2-40B4-BE49-F238E27FC236}">
                  <a16:creationId xmlns:a16="http://schemas.microsoft.com/office/drawing/2014/main" id="{EE7584E6-1B0E-DE6F-FCF9-5A716C7F3E92}"/>
                </a:ext>
              </a:extLst>
            </p:cNvPr>
            <p:cNvCxnSpPr>
              <a:cxnSpLocks/>
              <a:stCxn id="10" idx="2"/>
              <a:endCxn id="11" idx="0"/>
            </p:cNvCxnSpPr>
            <p:nvPr/>
          </p:nvCxnSpPr>
          <p:spPr>
            <a:xfrm>
              <a:off x="6096000" y="2649430"/>
              <a:ext cx="0" cy="46866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D757D4-6F66-194E-18DC-0538C4AACF24}"/>
                </a:ext>
              </a:extLst>
            </p:cNvPr>
            <p:cNvCxnSpPr>
              <a:cxnSpLocks/>
              <a:stCxn id="11" idx="2"/>
              <a:endCxn id="12" idx="0"/>
            </p:cNvCxnSpPr>
            <p:nvPr/>
          </p:nvCxnSpPr>
          <p:spPr>
            <a:xfrm>
              <a:off x="6096000" y="3706544"/>
              <a:ext cx="1" cy="50202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DDCDED3-E10D-04D2-1EAB-849CDB41B5F0}"/>
                </a:ext>
              </a:extLst>
            </p:cNvPr>
            <p:cNvCxnSpPr>
              <a:stCxn id="12" idx="2"/>
              <a:endCxn id="10" idx="0"/>
            </p:cNvCxnSpPr>
            <p:nvPr/>
          </p:nvCxnSpPr>
          <p:spPr>
            <a:xfrm rot="5400000" flipH="1">
              <a:off x="4727985" y="3429001"/>
              <a:ext cx="2736031" cy="1"/>
            </a:xfrm>
            <a:prstGeom prst="bentConnector5">
              <a:avLst>
                <a:gd name="adj1" fmla="val -11367"/>
                <a:gd name="adj2" fmla="val 147250300000"/>
                <a:gd name="adj3" fmla="val 11323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914252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Dev. Workflow</a:t>
            </a:r>
          </a:p>
        </p:txBody>
      </p:sp>
      <p:grpSp>
        <p:nvGrpSpPr>
          <p:cNvPr id="21" name="Group 20">
            <a:extLst>
              <a:ext uri="{FF2B5EF4-FFF2-40B4-BE49-F238E27FC236}">
                <a16:creationId xmlns:a16="http://schemas.microsoft.com/office/drawing/2014/main" id="{087F9174-1418-037E-1AB7-6AA1B529B5F7}"/>
              </a:ext>
            </a:extLst>
          </p:cNvPr>
          <p:cNvGrpSpPr/>
          <p:nvPr/>
        </p:nvGrpSpPr>
        <p:grpSpPr>
          <a:xfrm>
            <a:off x="4852098" y="2640104"/>
            <a:ext cx="2487804" cy="2736032"/>
            <a:chOff x="4852098" y="2060985"/>
            <a:chExt cx="2487804" cy="2736032"/>
          </a:xfrm>
        </p:grpSpPr>
        <p:grpSp>
          <p:nvGrpSpPr>
            <p:cNvPr id="2" name="Group 1">
              <a:extLst>
                <a:ext uri="{FF2B5EF4-FFF2-40B4-BE49-F238E27FC236}">
                  <a16:creationId xmlns:a16="http://schemas.microsoft.com/office/drawing/2014/main" id="{7AEB8562-A330-6F69-D291-8FE0AA05B216}"/>
                </a:ext>
              </a:extLst>
            </p:cNvPr>
            <p:cNvGrpSpPr/>
            <p:nvPr/>
          </p:nvGrpSpPr>
          <p:grpSpPr>
            <a:xfrm>
              <a:off x="4852098" y="2060985"/>
              <a:ext cx="2487804" cy="2736031"/>
              <a:chOff x="4795693" y="2389998"/>
              <a:chExt cx="2487804" cy="2736031"/>
            </a:xfrm>
          </p:grpSpPr>
          <p:sp>
            <p:nvSpPr>
              <p:cNvPr id="31" name="Rectangle: Rounded Corners 30">
                <a:extLst>
                  <a:ext uri="{FF2B5EF4-FFF2-40B4-BE49-F238E27FC236}">
                    <a16:creationId xmlns:a16="http://schemas.microsoft.com/office/drawing/2014/main" id="{2B7DC496-317B-22C3-C0B5-4E299568DD23}"/>
                  </a:ext>
                </a:extLst>
              </p:cNvPr>
              <p:cNvSpPr/>
              <p:nvPr/>
            </p:nvSpPr>
            <p:spPr>
              <a:xfrm>
                <a:off x="4795693" y="2389998"/>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Development</a:t>
                </a:r>
              </a:p>
            </p:txBody>
          </p:sp>
          <p:sp>
            <p:nvSpPr>
              <p:cNvPr id="39" name="Rectangle: Rounded Corners 38">
                <a:extLst>
                  <a:ext uri="{FF2B5EF4-FFF2-40B4-BE49-F238E27FC236}">
                    <a16:creationId xmlns:a16="http://schemas.microsoft.com/office/drawing/2014/main" id="{8FFAD5F5-B987-4C23-1382-CEB6A9D1F40F}"/>
                  </a:ext>
                </a:extLst>
              </p:cNvPr>
              <p:cNvSpPr/>
              <p:nvPr/>
            </p:nvSpPr>
            <p:spPr>
              <a:xfrm>
                <a:off x="4795693" y="3447112"/>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Testing</a:t>
                </a:r>
              </a:p>
            </p:txBody>
          </p:sp>
          <p:sp>
            <p:nvSpPr>
              <p:cNvPr id="41" name="Rectangle: Rounded Corners 40">
                <a:extLst>
                  <a:ext uri="{FF2B5EF4-FFF2-40B4-BE49-F238E27FC236}">
                    <a16:creationId xmlns:a16="http://schemas.microsoft.com/office/drawing/2014/main" id="{A695DA17-0729-A34A-13BB-5A5B30D911FE}"/>
                  </a:ext>
                </a:extLst>
              </p:cNvPr>
              <p:cNvSpPr/>
              <p:nvPr/>
            </p:nvSpPr>
            <p:spPr>
              <a:xfrm>
                <a:off x="4795694" y="4537584"/>
                <a:ext cx="2487803" cy="588445"/>
              </a:xfrm>
              <a:prstGeom prst="roundRect">
                <a:avLst>
                  <a:gd name="adj" fmla="val 527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Black" panose="00000A00000000000000" pitchFamily="2" charset="0"/>
                  </a:rPr>
                  <a:t>Deployment 🚀</a:t>
                </a:r>
              </a:p>
            </p:txBody>
          </p:sp>
        </p:grpSp>
        <p:cxnSp>
          <p:nvCxnSpPr>
            <p:cNvPr id="6" name="Straight Arrow Connector 5">
              <a:extLst>
                <a:ext uri="{FF2B5EF4-FFF2-40B4-BE49-F238E27FC236}">
                  <a16:creationId xmlns:a16="http://schemas.microsoft.com/office/drawing/2014/main" id="{063832F1-E18B-027C-59A1-371A5172A688}"/>
                </a:ext>
              </a:extLst>
            </p:cNvPr>
            <p:cNvCxnSpPr>
              <a:cxnSpLocks/>
              <a:stCxn id="31" idx="2"/>
              <a:endCxn id="39" idx="0"/>
            </p:cNvCxnSpPr>
            <p:nvPr/>
          </p:nvCxnSpPr>
          <p:spPr>
            <a:xfrm>
              <a:off x="6096000" y="2649430"/>
              <a:ext cx="0" cy="46866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C31B62B-C43A-6C0C-5788-BE9E73878B1B}"/>
                </a:ext>
              </a:extLst>
            </p:cNvPr>
            <p:cNvCxnSpPr>
              <a:cxnSpLocks/>
              <a:stCxn id="39" idx="2"/>
              <a:endCxn id="41" idx="0"/>
            </p:cNvCxnSpPr>
            <p:nvPr/>
          </p:nvCxnSpPr>
          <p:spPr>
            <a:xfrm>
              <a:off x="6096000" y="3706544"/>
              <a:ext cx="1" cy="50202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F6BA0E82-1AC0-A82E-120A-8FDCB94B020D}"/>
                </a:ext>
              </a:extLst>
            </p:cNvPr>
            <p:cNvCxnSpPr>
              <a:stCxn id="41" idx="2"/>
              <a:endCxn id="31" idx="0"/>
            </p:cNvCxnSpPr>
            <p:nvPr/>
          </p:nvCxnSpPr>
          <p:spPr>
            <a:xfrm rot="5400000" flipH="1">
              <a:off x="4727985" y="3429001"/>
              <a:ext cx="2736031" cy="1"/>
            </a:xfrm>
            <a:prstGeom prst="bentConnector5">
              <a:avLst>
                <a:gd name="adj1" fmla="val -11367"/>
                <a:gd name="adj2" fmla="val 147250300000"/>
                <a:gd name="adj3" fmla="val 11323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Rounded Corners 23">
            <a:extLst>
              <a:ext uri="{FF2B5EF4-FFF2-40B4-BE49-F238E27FC236}">
                <a16:creationId xmlns:a16="http://schemas.microsoft.com/office/drawing/2014/main" id="{3DB99E11-0DCE-B950-7EE1-80247BDE647E}"/>
              </a:ext>
            </a:extLst>
          </p:cNvPr>
          <p:cNvSpPr/>
          <p:nvPr/>
        </p:nvSpPr>
        <p:spPr>
          <a:xfrm rot="707512">
            <a:off x="5992655" y="2171816"/>
            <a:ext cx="2162374" cy="468669"/>
          </a:xfrm>
          <a:prstGeom prst="roundRect">
            <a:avLst>
              <a:gd name="adj" fmla="val 2093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latin typeface="Montserrat Black" panose="00000A00000000000000" pitchFamily="2" charset="0"/>
              </a:rPr>
              <a:t>Easier</a:t>
            </a:r>
            <a:r>
              <a:rPr lang="fr-FR" sz="1400" dirty="0">
                <a:latin typeface="Montserrat Black" panose="00000A00000000000000" pitchFamily="2" charset="0"/>
              </a:rPr>
              <a:t> </a:t>
            </a:r>
            <a:r>
              <a:rPr lang="fr-FR" sz="1400" dirty="0" err="1">
                <a:latin typeface="Montserrat Black" panose="00000A00000000000000" pitchFamily="2" charset="0"/>
              </a:rPr>
              <a:t>with</a:t>
            </a:r>
            <a:r>
              <a:rPr lang="fr-FR" sz="1400" dirty="0">
                <a:latin typeface="Montserrat Black" panose="00000A00000000000000" pitchFamily="2" charset="0"/>
              </a:rPr>
              <a:t> Docker</a:t>
            </a:r>
            <a:endParaRPr lang="en-BE" sz="1400" dirty="0">
              <a:latin typeface="Montserrat Black" panose="00000A00000000000000" pitchFamily="2" charset="0"/>
            </a:endParaRPr>
          </a:p>
        </p:txBody>
      </p:sp>
    </p:spTree>
    <p:extLst>
      <p:ext uri="{BB962C8B-B14F-4D97-AF65-F5344CB8AC3E}">
        <p14:creationId xmlns:p14="http://schemas.microsoft.com/office/powerpoint/2010/main" val="194734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Getting started</a:t>
            </a:r>
          </a:p>
        </p:txBody>
      </p:sp>
      <p:sp>
        <p:nvSpPr>
          <p:cNvPr id="15" name="TextBox 14">
            <a:extLst>
              <a:ext uri="{FF2B5EF4-FFF2-40B4-BE49-F238E27FC236}">
                <a16:creationId xmlns:a16="http://schemas.microsoft.com/office/drawing/2014/main" id="{C97ACA28-D967-529B-C351-E798FD1AE2DD}"/>
              </a:ext>
            </a:extLst>
          </p:cNvPr>
          <p:cNvSpPr txBox="1"/>
          <p:nvPr/>
        </p:nvSpPr>
        <p:spPr>
          <a:xfrm>
            <a:off x="3131344" y="3198167"/>
            <a:ext cx="5929312" cy="461665"/>
          </a:xfrm>
          <a:prstGeom prst="rect">
            <a:avLst/>
          </a:prstGeom>
          <a:noFill/>
        </p:spPr>
        <p:txBody>
          <a:bodyPr wrap="square">
            <a:spAutoFit/>
          </a:bodyPr>
          <a:lstStyle/>
          <a:p>
            <a:pPr algn="ctr"/>
            <a:r>
              <a:rPr lang="de-DE" sz="2400" dirty="0">
                <a:solidFill>
                  <a:srgbClr val="569CD6"/>
                </a:solidFill>
                <a:latin typeface="Consolas" panose="020B0609020204030204" pitchFamily="49" charset="0"/>
              </a:rPr>
              <a:t>npx</a:t>
            </a:r>
            <a:r>
              <a:rPr lang="de-DE" sz="2400" dirty="0">
                <a:solidFill>
                  <a:schemeClr val="bg1"/>
                </a:solidFill>
                <a:latin typeface="Consolas" panose="020B0609020204030204" pitchFamily="49" charset="0"/>
              </a:rPr>
              <a:t> </a:t>
            </a:r>
            <a:r>
              <a:rPr lang="de-DE" sz="2400" dirty="0">
                <a:solidFill>
                  <a:srgbClr val="CE9178"/>
                </a:solidFill>
                <a:latin typeface="Consolas" panose="020B0609020204030204" pitchFamily="49" charset="0"/>
              </a:rPr>
              <a:t>create-react-app</a:t>
            </a:r>
            <a:r>
              <a:rPr lang="de-DE" sz="2400" dirty="0">
                <a:solidFill>
                  <a:schemeClr val="bg1"/>
                </a:solidFill>
                <a:latin typeface="Consolas" panose="020B0609020204030204" pitchFamily="49" charset="0"/>
              </a:rPr>
              <a:t> </a:t>
            </a:r>
            <a:r>
              <a:rPr lang="de-DE" sz="2400" dirty="0">
                <a:solidFill>
                  <a:srgbClr val="DCDCAA"/>
                </a:solidFill>
                <a:latin typeface="Consolas" panose="020B0609020204030204" pitchFamily="49" charset="0"/>
              </a:rPr>
              <a:t>frontend</a:t>
            </a:r>
          </a:p>
        </p:txBody>
      </p:sp>
    </p:spTree>
    <p:extLst>
      <p:ext uri="{BB962C8B-B14F-4D97-AF65-F5344CB8AC3E}">
        <p14:creationId xmlns:p14="http://schemas.microsoft.com/office/powerpoint/2010/main" val="358642468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Some commands</a:t>
            </a:r>
          </a:p>
        </p:txBody>
      </p:sp>
      <p:grpSp>
        <p:nvGrpSpPr>
          <p:cNvPr id="2" name="Group 1">
            <a:extLst>
              <a:ext uri="{FF2B5EF4-FFF2-40B4-BE49-F238E27FC236}">
                <a16:creationId xmlns:a16="http://schemas.microsoft.com/office/drawing/2014/main" id="{5EC75055-D878-E0BC-F19E-2D106D3CC40B}"/>
              </a:ext>
            </a:extLst>
          </p:cNvPr>
          <p:cNvGrpSpPr/>
          <p:nvPr/>
        </p:nvGrpSpPr>
        <p:grpSpPr>
          <a:xfrm>
            <a:off x="3109760" y="2399266"/>
            <a:ext cx="5972481" cy="2059468"/>
            <a:chOff x="3088175" y="2427716"/>
            <a:chExt cx="5972481" cy="2059468"/>
          </a:xfrm>
        </p:grpSpPr>
        <p:sp>
          <p:nvSpPr>
            <p:cNvPr id="15" name="TextBox 14">
              <a:extLst>
                <a:ext uri="{FF2B5EF4-FFF2-40B4-BE49-F238E27FC236}">
                  <a16:creationId xmlns:a16="http://schemas.microsoft.com/office/drawing/2014/main" id="{C97ACA28-D967-529B-C351-E798FD1AE2DD}"/>
                </a:ext>
              </a:extLst>
            </p:cNvPr>
            <p:cNvSpPr txBox="1"/>
            <p:nvPr/>
          </p:nvSpPr>
          <p:spPr>
            <a:xfrm>
              <a:off x="3131344" y="2427716"/>
              <a:ext cx="5929312" cy="461665"/>
            </a:xfrm>
            <a:prstGeom prst="rect">
              <a:avLst/>
            </a:prstGeom>
            <a:noFill/>
          </p:spPr>
          <p:txBody>
            <a:bodyPr wrap="square">
              <a:spAutoFit/>
            </a:bodyPr>
            <a:lstStyle/>
            <a:p>
              <a:pPr algn="ctr"/>
              <a:r>
                <a:rPr lang="de-DE" sz="2400" dirty="0">
                  <a:solidFill>
                    <a:srgbClr val="569CD6"/>
                  </a:solidFill>
                  <a:latin typeface="Consolas" panose="020B0609020204030204" pitchFamily="49" charset="0"/>
                </a:rPr>
                <a:t>npm</a:t>
              </a:r>
              <a:r>
                <a:rPr lang="de-DE" sz="2400" dirty="0">
                  <a:solidFill>
                    <a:schemeClr val="bg1"/>
                  </a:solidFill>
                  <a:latin typeface="Consolas" panose="020B0609020204030204" pitchFamily="49" charset="0"/>
                </a:rPr>
                <a:t> </a:t>
              </a:r>
              <a:r>
                <a:rPr lang="de-DE" sz="2400" dirty="0">
                  <a:solidFill>
                    <a:srgbClr val="CE9178"/>
                  </a:solidFill>
                  <a:latin typeface="Consolas" panose="020B0609020204030204" pitchFamily="49" charset="0"/>
                </a:rPr>
                <a:t>run</a:t>
              </a:r>
              <a:r>
                <a:rPr lang="de-DE" sz="2400" dirty="0">
                  <a:solidFill>
                    <a:schemeClr val="bg1"/>
                  </a:solidFill>
                  <a:latin typeface="Consolas" panose="020B0609020204030204" pitchFamily="49" charset="0"/>
                </a:rPr>
                <a:t> </a:t>
              </a:r>
              <a:r>
                <a:rPr lang="de-DE" sz="2400" dirty="0">
                  <a:solidFill>
                    <a:srgbClr val="DCDCAA"/>
                  </a:solidFill>
                  <a:latin typeface="Consolas" panose="020B0609020204030204" pitchFamily="49" charset="0"/>
                </a:rPr>
                <a:t>start</a:t>
              </a:r>
            </a:p>
          </p:txBody>
        </p:sp>
        <p:sp>
          <p:nvSpPr>
            <p:cNvPr id="4" name="TextBox 3">
              <a:extLst>
                <a:ext uri="{FF2B5EF4-FFF2-40B4-BE49-F238E27FC236}">
                  <a16:creationId xmlns:a16="http://schemas.microsoft.com/office/drawing/2014/main" id="{80EE1FB9-FA71-154E-0F6C-05996CA23C66}"/>
                </a:ext>
              </a:extLst>
            </p:cNvPr>
            <p:cNvSpPr txBox="1"/>
            <p:nvPr/>
          </p:nvSpPr>
          <p:spPr>
            <a:xfrm>
              <a:off x="3088175" y="3226617"/>
              <a:ext cx="5929312" cy="461665"/>
            </a:xfrm>
            <a:prstGeom prst="rect">
              <a:avLst/>
            </a:prstGeom>
            <a:noFill/>
          </p:spPr>
          <p:txBody>
            <a:bodyPr wrap="square">
              <a:spAutoFit/>
            </a:bodyPr>
            <a:lstStyle/>
            <a:p>
              <a:pPr algn="ctr"/>
              <a:r>
                <a:rPr lang="de-DE" sz="2400" dirty="0">
                  <a:solidFill>
                    <a:srgbClr val="569CD6"/>
                  </a:solidFill>
                  <a:latin typeface="Consolas" panose="020B0609020204030204" pitchFamily="49" charset="0"/>
                </a:rPr>
                <a:t>npm</a:t>
              </a:r>
              <a:r>
                <a:rPr lang="de-DE" sz="2400" dirty="0">
                  <a:solidFill>
                    <a:schemeClr val="bg1"/>
                  </a:solidFill>
                  <a:latin typeface="Consolas" panose="020B0609020204030204" pitchFamily="49" charset="0"/>
                </a:rPr>
                <a:t> </a:t>
              </a:r>
              <a:r>
                <a:rPr lang="de-DE" sz="2400" dirty="0">
                  <a:solidFill>
                    <a:srgbClr val="CE9178"/>
                  </a:solidFill>
                  <a:latin typeface="Consolas" panose="020B0609020204030204" pitchFamily="49" charset="0"/>
                </a:rPr>
                <a:t>run</a:t>
              </a:r>
              <a:r>
                <a:rPr lang="de-DE" sz="2400" dirty="0">
                  <a:solidFill>
                    <a:schemeClr val="bg1"/>
                  </a:solidFill>
                  <a:latin typeface="Consolas" panose="020B0609020204030204" pitchFamily="49" charset="0"/>
                </a:rPr>
                <a:t> </a:t>
              </a:r>
              <a:r>
                <a:rPr lang="de-DE" sz="2400" dirty="0">
                  <a:solidFill>
                    <a:srgbClr val="DCDCAA"/>
                  </a:solidFill>
                  <a:latin typeface="Consolas" panose="020B0609020204030204" pitchFamily="49" charset="0"/>
                </a:rPr>
                <a:t>test</a:t>
              </a:r>
            </a:p>
          </p:txBody>
        </p:sp>
        <p:sp>
          <p:nvSpPr>
            <p:cNvPr id="6" name="TextBox 5">
              <a:extLst>
                <a:ext uri="{FF2B5EF4-FFF2-40B4-BE49-F238E27FC236}">
                  <a16:creationId xmlns:a16="http://schemas.microsoft.com/office/drawing/2014/main" id="{9CA09B17-1E59-B575-5094-9439C65D8232}"/>
                </a:ext>
              </a:extLst>
            </p:cNvPr>
            <p:cNvSpPr txBox="1"/>
            <p:nvPr/>
          </p:nvSpPr>
          <p:spPr>
            <a:xfrm>
              <a:off x="3088175" y="4025519"/>
              <a:ext cx="5929312" cy="461665"/>
            </a:xfrm>
            <a:prstGeom prst="rect">
              <a:avLst/>
            </a:prstGeom>
            <a:noFill/>
          </p:spPr>
          <p:txBody>
            <a:bodyPr wrap="square">
              <a:spAutoFit/>
            </a:bodyPr>
            <a:lstStyle/>
            <a:p>
              <a:pPr algn="ctr"/>
              <a:r>
                <a:rPr lang="de-DE" sz="2400" dirty="0">
                  <a:solidFill>
                    <a:srgbClr val="569CD6"/>
                  </a:solidFill>
                  <a:latin typeface="Consolas" panose="020B0609020204030204" pitchFamily="49" charset="0"/>
                </a:rPr>
                <a:t>npm</a:t>
              </a:r>
              <a:r>
                <a:rPr lang="de-DE" sz="2400" dirty="0">
                  <a:solidFill>
                    <a:schemeClr val="bg1"/>
                  </a:solidFill>
                  <a:latin typeface="Consolas" panose="020B0609020204030204" pitchFamily="49" charset="0"/>
                </a:rPr>
                <a:t> </a:t>
              </a:r>
              <a:r>
                <a:rPr lang="de-DE" sz="2400" dirty="0">
                  <a:solidFill>
                    <a:srgbClr val="CE9178"/>
                  </a:solidFill>
                  <a:latin typeface="Consolas" panose="020B0609020204030204" pitchFamily="49" charset="0"/>
                </a:rPr>
                <a:t>run</a:t>
              </a:r>
              <a:r>
                <a:rPr lang="de-DE" sz="2400" dirty="0">
                  <a:solidFill>
                    <a:schemeClr val="bg1"/>
                  </a:solidFill>
                  <a:latin typeface="Consolas" panose="020B0609020204030204" pitchFamily="49" charset="0"/>
                </a:rPr>
                <a:t> </a:t>
              </a:r>
              <a:r>
                <a:rPr lang="de-DE" sz="2400" dirty="0">
                  <a:solidFill>
                    <a:srgbClr val="DCDCAA"/>
                  </a:solidFill>
                  <a:latin typeface="Consolas" panose="020B0609020204030204" pitchFamily="49" charset="0"/>
                </a:rPr>
                <a:t>build</a:t>
              </a:r>
            </a:p>
          </p:txBody>
        </p:sp>
      </p:grpSp>
    </p:spTree>
    <p:extLst>
      <p:ext uri="{BB962C8B-B14F-4D97-AF65-F5344CB8AC3E}">
        <p14:creationId xmlns:p14="http://schemas.microsoft.com/office/powerpoint/2010/main" val="297434606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a container for dev.</a:t>
            </a:r>
          </a:p>
        </p:txBody>
      </p:sp>
      <p:grpSp>
        <p:nvGrpSpPr>
          <p:cNvPr id="41" name="Group 40">
            <a:extLst>
              <a:ext uri="{FF2B5EF4-FFF2-40B4-BE49-F238E27FC236}">
                <a16:creationId xmlns:a16="http://schemas.microsoft.com/office/drawing/2014/main" id="{46F95898-2ADB-FF92-5E0D-E5F60AC84B23}"/>
              </a:ext>
            </a:extLst>
          </p:cNvPr>
          <p:cNvGrpSpPr/>
          <p:nvPr/>
        </p:nvGrpSpPr>
        <p:grpSpPr>
          <a:xfrm>
            <a:off x="676709" y="2147693"/>
            <a:ext cx="2287822" cy="2277599"/>
            <a:chOff x="676709" y="2147693"/>
            <a:chExt cx="2287822" cy="2277599"/>
          </a:xfrm>
        </p:grpSpPr>
        <p:sp>
          <p:nvSpPr>
            <p:cNvPr id="9" name="TextBox 8">
              <a:extLst>
                <a:ext uri="{FF2B5EF4-FFF2-40B4-BE49-F238E27FC236}">
                  <a16:creationId xmlns:a16="http://schemas.microsoft.com/office/drawing/2014/main" id="{2A54595F-B97C-1E37-FF6D-0C09403A6C9F}"/>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10" name="Straight Connector 9">
              <a:extLst>
                <a:ext uri="{FF2B5EF4-FFF2-40B4-BE49-F238E27FC236}">
                  <a16:creationId xmlns:a16="http://schemas.microsoft.com/office/drawing/2014/main" id="{29E84AA1-7348-074C-071E-03764C6879B2}"/>
                </a:ext>
              </a:extLst>
            </p:cNvPr>
            <p:cNvCxnSpPr>
              <a:cxnSpLocks/>
            </p:cNvCxnSpPr>
            <p:nvPr/>
          </p:nvCxnSpPr>
          <p:spPr>
            <a:xfrm>
              <a:off x="777231" y="2274326"/>
              <a:ext cx="0" cy="199987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4E415ED-61B9-E726-5310-8C0DECAC63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12" name="Straight Connector 11">
              <a:extLst>
                <a:ext uri="{FF2B5EF4-FFF2-40B4-BE49-F238E27FC236}">
                  <a16:creationId xmlns:a16="http://schemas.microsoft.com/office/drawing/2014/main" id="{6B68C60F-2A70-6350-2EEA-F2A40548D991}"/>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C496217-5066-EE77-00AA-3EC210BC69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14" name="TextBox 13">
              <a:extLst>
                <a:ext uri="{FF2B5EF4-FFF2-40B4-BE49-F238E27FC236}">
                  <a16:creationId xmlns:a16="http://schemas.microsoft.com/office/drawing/2014/main" id="{8705C7F0-4666-21A2-A627-32E65804558A}"/>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6" name="Straight Connector 15">
              <a:extLst>
                <a:ext uri="{FF2B5EF4-FFF2-40B4-BE49-F238E27FC236}">
                  <a16:creationId xmlns:a16="http://schemas.microsoft.com/office/drawing/2014/main" id="{272B60C4-C31A-34DA-898C-CA6058DEF0CE}"/>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A435C5E-B248-2466-50BB-D7CE2C3BA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18" name="TextBox 17">
              <a:extLst>
                <a:ext uri="{FF2B5EF4-FFF2-40B4-BE49-F238E27FC236}">
                  <a16:creationId xmlns:a16="http://schemas.microsoft.com/office/drawing/2014/main" id="{7D86723B-1085-04D5-2BEF-FCEB5FEBD6E9}"/>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22" name="Straight Connector 21">
              <a:extLst>
                <a:ext uri="{FF2B5EF4-FFF2-40B4-BE49-F238E27FC236}">
                  <a16:creationId xmlns:a16="http://schemas.microsoft.com/office/drawing/2014/main" id="{2C67065F-D27F-B6CA-A9F5-938A3A3027A4}"/>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FFD19-334E-4AA4-BC98-1CF5B02BB2FD}"/>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25" name="Straight Connector 24">
              <a:extLst>
                <a:ext uri="{FF2B5EF4-FFF2-40B4-BE49-F238E27FC236}">
                  <a16:creationId xmlns:a16="http://schemas.microsoft.com/office/drawing/2014/main" id="{382DCD4F-886F-B5FD-9068-7F89205A8713}"/>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FB6EA0BE-4BAB-D436-B755-8F44C0604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27" name="TextBox 26">
              <a:extLst>
                <a:ext uri="{FF2B5EF4-FFF2-40B4-BE49-F238E27FC236}">
                  <a16:creationId xmlns:a16="http://schemas.microsoft.com/office/drawing/2014/main" id="{A2DC953E-BAA0-A55D-3E4C-77B1A85B37EA}"/>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28" name="Straight Connector 27">
              <a:extLst>
                <a:ext uri="{FF2B5EF4-FFF2-40B4-BE49-F238E27FC236}">
                  <a16:creationId xmlns:a16="http://schemas.microsoft.com/office/drawing/2014/main" id="{8556C259-5255-EC33-D857-316BD51E155A}"/>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E52564B2-0127-ED4A-7799-141137AFF6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30" name="TextBox 29">
              <a:extLst>
                <a:ext uri="{FF2B5EF4-FFF2-40B4-BE49-F238E27FC236}">
                  <a16:creationId xmlns:a16="http://schemas.microsoft.com/office/drawing/2014/main" id="{5BFDD964-41E5-DF55-7C1F-8D5D2B5A8EE9}"/>
                </a:ext>
              </a:extLst>
            </p:cNvPr>
            <p:cNvSpPr txBox="1"/>
            <p:nvPr/>
          </p:nvSpPr>
          <p:spPr>
            <a:xfrm>
              <a:off x="1066190" y="4163682"/>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34" name="TextBox 33">
              <a:extLst>
                <a:ext uri="{FF2B5EF4-FFF2-40B4-BE49-F238E27FC236}">
                  <a16:creationId xmlns:a16="http://schemas.microsoft.com/office/drawing/2014/main" id="{CE4A771A-48A5-5BF4-F677-0733E3CA73BC}"/>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35" name="Graphic 34">
              <a:extLst>
                <a:ext uri="{FF2B5EF4-FFF2-40B4-BE49-F238E27FC236}">
                  <a16:creationId xmlns:a16="http://schemas.microsoft.com/office/drawing/2014/main" id="{C10947A6-AE66-C7A9-621D-66B9AD16F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36" name="Straight Connector 35">
              <a:extLst>
                <a:ext uri="{FF2B5EF4-FFF2-40B4-BE49-F238E27FC236}">
                  <a16:creationId xmlns:a16="http://schemas.microsoft.com/office/drawing/2014/main" id="{FCDBF508-58E7-07C1-E8AC-CEF71997882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13CDB23-AF4A-5B66-C5C7-69008315CFEE}"/>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38" name="Graphic 37">
              <a:extLst>
                <a:ext uri="{FF2B5EF4-FFF2-40B4-BE49-F238E27FC236}">
                  <a16:creationId xmlns:a16="http://schemas.microsoft.com/office/drawing/2014/main" id="{0D32BE93-8456-4090-5278-35758D5583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grpSp>
      <p:sp>
        <p:nvSpPr>
          <p:cNvPr id="40" name="TextBox 39">
            <a:extLst>
              <a:ext uri="{FF2B5EF4-FFF2-40B4-BE49-F238E27FC236}">
                <a16:creationId xmlns:a16="http://schemas.microsoft.com/office/drawing/2014/main" id="{0837D7F4-655B-4F1F-1E25-C53CCE79C066}"/>
              </a:ext>
            </a:extLst>
          </p:cNvPr>
          <p:cNvSpPr txBox="1"/>
          <p:nvPr/>
        </p:nvSpPr>
        <p:spPr>
          <a:xfrm>
            <a:off x="5850395" y="1732977"/>
            <a:ext cx="4039253"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node:16-alpine</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WORKDIR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package.json</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npm</a:t>
            </a:r>
            <a:r>
              <a:rPr lang="en-US" b="0" dirty="0">
                <a:solidFill>
                  <a:srgbClr val="D4D4D4"/>
                </a:solidFill>
                <a:effectLst/>
                <a:latin typeface="Consolas" panose="020B0609020204030204" pitchFamily="49" charset="0"/>
              </a:rPr>
              <a:t> install</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COPY</a:t>
            </a:r>
            <a:r>
              <a:rPr lang="en-US" b="0" dirty="0">
                <a:solidFill>
                  <a:srgbClr val="D4D4D4"/>
                </a:solidFill>
                <a:effectLst/>
                <a:latin typeface="Consolas" panose="020B0609020204030204" pitchFamily="49" charset="0"/>
              </a:rPr>
              <a:t> . .</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CMD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npm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9802976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a container for dev.</a:t>
            </a:r>
          </a:p>
        </p:txBody>
      </p:sp>
      <p:grpSp>
        <p:nvGrpSpPr>
          <p:cNvPr id="41" name="Group 40">
            <a:extLst>
              <a:ext uri="{FF2B5EF4-FFF2-40B4-BE49-F238E27FC236}">
                <a16:creationId xmlns:a16="http://schemas.microsoft.com/office/drawing/2014/main" id="{46F95898-2ADB-FF92-5E0D-E5F60AC84B23}"/>
              </a:ext>
            </a:extLst>
          </p:cNvPr>
          <p:cNvGrpSpPr/>
          <p:nvPr/>
        </p:nvGrpSpPr>
        <p:grpSpPr>
          <a:xfrm>
            <a:off x="676709" y="2147693"/>
            <a:ext cx="2287822" cy="2277599"/>
            <a:chOff x="676709" y="2147693"/>
            <a:chExt cx="2287822" cy="2277599"/>
          </a:xfrm>
        </p:grpSpPr>
        <p:sp>
          <p:nvSpPr>
            <p:cNvPr id="9" name="TextBox 8">
              <a:extLst>
                <a:ext uri="{FF2B5EF4-FFF2-40B4-BE49-F238E27FC236}">
                  <a16:creationId xmlns:a16="http://schemas.microsoft.com/office/drawing/2014/main" id="{2A54595F-B97C-1E37-FF6D-0C09403A6C9F}"/>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10" name="Straight Connector 9">
              <a:extLst>
                <a:ext uri="{FF2B5EF4-FFF2-40B4-BE49-F238E27FC236}">
                  <a16:creationId xmlns:a16="http://schemas.microsoft.com/office/drawing/2014/main" id="{29E84AA1-7348-074C-071E-03764C6879B2}"/>
                </a:ext>
              </a:extLst>
            </p:cNvPr>
            <p:cNvCxnSpPr>
              <a:cxnSpLocks/>
            </p:cNvCxnSpPr>
            <p:nvPr/>
          </p:nvCxnSpPr>
          <p:spPr>
            <a:xfrm>
              <a:off x="777231" y="2274326"/>
              <a:ext cx="0" cy="199987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4E415ED-61B9-E726-5310-8C0DECAC63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12" name="Straight Connector 11">
              <a:extLst>
                <a:ext uri="{FF2B5EF4-FFF2-40B4-BE49-F238E27FC236}">
                  <a16:creationId xmlns:a16="http://schemas.microsoft.com/office/drawing/2014/main" id="{6B68C60F-2A70-6350-2EEA-F2A40548D991}"/>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C496217-5066-EE77-00AA-3EC210BC69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14" name="TextBox 13">
              <a:extLst>
                <a:ext uri="{FF2B5EF4-FFF2-40B4-BE49-F238E27FC236}">
                  <a16:creationId xmlns:a16="http://schemas.microsoft.com/office/drawing/2014/main" id="{8705C7F0-4666-21A2-A627-32E65804558A}"/>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6" name="Straight Connector 15">
              <a:extLst>
                <a:ext uri="{FF2B5EF4-FFF2-40B4-BE49-F238E27FC236}">
                  <a16:creationId xmlns:a16="http://schemas.microsoft.com/office/drawing/2014/main" id="{272B60C4-C31A-34DA-898C-CA6058DEF0CE}"/>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A435C5E-B248-2466-50BB-D7CE2C3BA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18" name="TextBox 17">
              <a:extLst>
                <a:ext uri="{FF2B5EF4-FFF2-40B4-BE49-F238E27FC236}">
                  <a16:creationId xmlns:a16="http://schemas.microsoft.com/office/drawing/2014/main" id="{7D86723B-1085-04D5-2BEF-FCEB5FEBD6E9}"/>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22" name="Straight Connector 21">
              <a:extLst>
                <a:ext uri="{FF2B5EF4-FFF2-40B4-BE49-F238E27FC236}">
                  <a16:creationId xmlns:a16="http://schemas.microsoft.com/office/drawing/2014/main" id="{2C67065F-D27F-B6CA-A9F5-938A3A3027A4}"/>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FFD19-334E-4AA4-BC98-1CF5B02BB2FD}"/>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25" name="Straight Connector 24">
              <a:extLst>
                <a:ext uri="{FF2B5EF4-FFF2-40B4-BE49-F238E27FC236}">
                  <a16:creationId xmlns:a16="http://schemas.microsoft.com/office/drawing/2014/main" id="{382DCD4F-886F-B5FD-9068-7F89205A8713}"/>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FB6EA0BE-4BAB-D436-B755-8F44C0604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27" name="TextBox 26">
              <a:extLst>
                <a:ext uri="{FF2B5EF4-FFF2-40B4-BE49-F238E27FC236}">
                  <a16:creationId xmlns:a16="http://schemas.microsoft.com/office/drawing/2014/main" id="{A2DC953E-BAA0-A55D-3E4C-77B1A85B37EA}"/>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28" name="Straight Connector 27">
              <a:extLst>
                <a:ext uri="{FF2B5EF4-FFF2-40B4-BE49-F238E27FC236}">
                  <a16:creationId xmlns:a16="http://schemas.microsoft.com/office/drawing/2014/main" id="{8556C259-5255-EC33-D857-316BD51E155A}"/>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E52564B2-0127-ED4A-7799-141137AFF6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30" name="TextBox 29">
              <a:extLst>
                <a:ext uri="{FF2B5EF4-FFF2-40B4-BE49-F238E27FC236}">
                  <a16:creationId xmlns:a16="http://schemas.microsoft.com/office/drawing/2014/main" id="{5BFDD964-41E5-DF55-7C1F-8D5D2B5A8EE9}"/>
                </a:ext>
              </a:extLst>
            </p:cNvPr>
            <p:cNvSpPr txBox="1"/>
            <p:nvPr/>
          </p:nvSpPr>
          <p:spPr>
            <a:xfrm>
              <a:off x="1066190" y="4163682"/>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34" name="TextBox 33">
              <a:extLst>
                <a:ext uri="{FF2B5EF4-FFF2-40B4-BE49-F238E27FC236}">
                  <a16:creationId xmlns:a16="http://schemas.microsoft.com/office/drawing/2014/main" id="{CE4A771A-48A5-5BF4-F677-0733E3CA73BC}"/>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35" name="Graphic 34">
              <a:extLst>
                <a:ext uri="{FF2B5EF4-FFF2-40B4-BE49-F238E27FC236}">
                  <a16:creationId xmlns:a16="http://schemas.microsoft.com/office/drawing/2014/main" id="{C10947A6-AE66-C7A9-621D-66B9AD16F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36" name="Straight Connector 35">
              <a:extLst>
                <a:ext uri="{FF2B5EF4-FFF2-40B4-BE49-F238E27FC236}">
                  <a16:creationId xmlns:a16="http://schemas.microsoft.com/office/drawing/2014/main" id="{FCDBF508-58E7-07C1-E8AC-CEF71997882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13CDB23-AF4A-5B66-C5C7-69008315CFEE}"/>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38" name="Graphic 37">
              <a:extLst>
                <a:ext uri="{FF2B5EF4-FFF2-40B4-BE49-F238E27FC236}">
                  <a16:creationId xmlns:a16="http://schemas.microsoft.com/office/drawing/2014/main" id="{0D32BE93-8456-4090-5278-35758D5583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grpSp>
      <p:sp>
        <p:nvSpPr>
          <p:cNvPr id="42" name="TextBox 41">
            <a:extLst>
              <a:ext uri="{FF2B5EF4-FFF2-40B4-BE49-F238E27FC236}">
                <a16:creationId xmlns:a16="http://schemas.microsoft.com/office/drawing/2014/main" id="{1B87F653-6DF0-5252-ECE9-5DCA6D78ACE8}"/>
              </a:ext>
            </a:extLst>
          </p:cNvPr>
          <p:cNvSpPr txBox="1"/>
          <p:nvPr/>
        </p:nvSpPr>
        <p:spPr>
          <a:xfrm>
            <a:off x="3645828" y="2524978"/>
            <a:ext cx="8225674" cy="830997"/>
          </a:xfrm>
          <a:prstGeom prst="rect">
            <a:avLst/>
          </a:prstGeom>
          <a:noFill/>
        </p:spPr>
        <p:txBody>
          <a:bodyPr wrap="square">
            <a:spAutoFit/>
          </a:bodyPr>
          <a:lstStyle/>
          <a:p>
            <a:pPr algn="ctr"/>
            <a:r>
              <a:rPr lang="de-DE" sz="2400" dirty="0">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a:solidFill>
                  <a:srgbClr val="CE9178"/>
                </a:solidFill>
                <a:latin typeface="Consolas" panose="020B0609020204030204" pitchFamily="49" charset="0"/>
              </a:rPr>
              <a:t>build </a:t>
            </a:r>
            <a:r>
              <a:rPr lang="de-DE" sz="2400" dirty="0">
                <a:solidFill>
                  <a:schemeClr val="bg1"/>
                </a:solidFill>
                <a:latin typeface="Consolas" panose="020B0609020204030204" pitchFamily="49" charset="0"/>
              </a:rPr>
              <a:t>–t </a:t>
            </a:r>
            <a:r>
              <a:rPr lang="de-DE" sz="2400" dirty="0">
                <a:solidFill>
                  <a:srgbClr val="DCDCAA"/>
                </a:solidFill>
                <a:latin typeface="Consolas" panose="020B0609020204030204" pitchFamily="49" charset="0"/>
              </a:rPr>
              <a:t>username</a:t>
            </a:r>
            <a:r>
              <a:rPr lang="de-DE" sz="2400" b="0" dirty="0">
                <a:solidFill>
                  <a:srgbClr val="D4D4D4"/>
                </a:solidFill>
                <a:latin typeface="Consolas" panose="020B0609020204030204" pitchFamily="49" charset="0"/>
              </a:rPr>
              <a:t>/</a:t>
            </a:r>
            <a:r>
              <a:rPr lang="de-DE" sz="2400" dirty="0">
                <a:solidFill>
                  <a:srgbClr val="DCDCAA"/>
                </a:solidFill>
                <a:latin typeface="Consolas" panose="020B0609020204030204" pitchFamily="49" charset="0"/>
              </a:rPr>
              <a:t>imagename</a:t>
            </a:r>
            <a:r>
              <a:rPr lang="de-DE" sz="2400" b="0" dirty="0">
                <a:solidFill>
                  <a:srgbClr val="D4D4D4"/>
                </a:solidFill>
                <a:latin typeface="Consolas" panose="020B0609020204030204" pitchFamily="49" charset="0"/>
              </a:rPr>
              <a:t>:</a:t>
            </a:r>
            <a:r>
              <a:rPr lang="de-DE" sz="2400" dirty="0">
                <a:solidFill>
                  <a:srgbClr val="C586C0"/>
                </a:solidFill>
                <a:latin typeface="Consolas" panose="020B0609020204030204" pitchFamily="49" charset="0"/>
              </a:rPr>
              <a:t>version</a:t>
            </a:r>
          </a:p>
          <a:p>
            <a:pPr algn="ctr"/>
            <a:r>
              <a:rPr lang="de-DE" sz="2400" b="0" dirty="0">
                <a:solidFill>
                  <a:schemeClr val="bg1"/>
                </a:solidFill>
                <a:latin typeface="Consolas" panose="020B0609020204030204" pitchFamily="49" charset="0"/>
              </a:rPr>
              <a:t>–f </a:t>
            </a:r>
            <a:r>
              <a:rPr lang="de-DE" sz="2400" dirty="0">
                <a:solidFill>
                  <a:srgbClr val="DCDCAA"/>
                </a:solidFill>
                <a:latin typeface="Consolas" panose="020B0609020204030204" pitchFamily="49" charset="0"/>
              </a:rPr>
              <a:t>Dockerfile.dev</a:t>
            </a:r>
          </a:p>
        </p:txBody>
      </p:sp>
      <p:sp>
        <p:nvSpPr>
          <p:cNvPr id="32" name="TextBox 31">
            <a:extLst>
              <a:ext uri="{FF2B5EF4-FFF2-40B4-BE49-F238E27FC236}">
                <a16:creationId xmlns:a16="http://schemas.microsoft.com/office/drawing/2014/main" id="{5B8E245E-26DE-2F84-D464-778B2B6B1027}"/>
              </a:ext>
            </a:extLst>
          </p:cNvPr>
          <p:cNvSpPr txBox="1"/>
          <p:nvPr/>
        </p:nvSpPr>
        <p:spPr>
          <a:xfrm>
            <a:off x="4794009" y="3890733"/>
            <a:ext cx="5929312" cy="461665"/>
          </a:xfrm>
          <a:prstGeom prst="rect">
            <a:avLst/>
          </a:prstGeom>
          <a:noFill/>
        </p:spPr>
        <p:txBody>
          <a:bodyPr wrap="square">
            <a:spAutoFit/>
          </a:bodyPr>
          <a:lstStyle/>
          <a:p>
            <a:pPr algn="ctr"/>
            <a:r>
              <a:rPr lang="de-DE" sz="2400" dirty="0">
                <a:solidFill>
                  <a:srgbClr val="9CDCFE"/>
                </a:solidFill>
                <a:latin typeface="Consolas" panose="020B0609020204030204" pitchFamily="49" charset="0"/>
              </a:rPr>
              <a:t>docker</a:t>
            </a:r>
            <a:r>
              <a:rPr lang="de-DE" sz="2400" b="0" dirty="0">
                <a:solidFill>
                  <a:srgbClr val="D4D4D4"/>
                </a:solidFill>
                <a:latin typeface="Consolas" panose="020B0609020204030204" pitchFamily="49" charset="0"/>
              </a:rPr>
              <a:t> </a:t>
            </a:r>
            <a:r>
              <a:rPr lang="de-DE" sz="2400" dirty="0">
                <a:solidFill>
                  <a:srgbClr val="CE9178"/>
                </a:solidFill>
                <a:latin typeface="Consolas" panose="020B0609020204030204" pitchFamily="49" charset="0"/>
              </a:rPr>
              <a:t>run</a:t>
            </a:r>
            <a:r>
              <a:rPr lang="de-DE" sz="2400" b="0" dirty="0">
                <a:solidFill>
                  <a:srgbClr val="D4D4D4"/>
                </a:solidFill>
                <a:latin typeface="Consolas" panose="020B0609020204030204" pitchFamily="49" charset="0"/>
              </a:rPr>
              <a:t> </a:t>
            </a:r>
            <a:r>
              <a:rPr lang="de-DE" sz="2400" b="0" dirty="0">
                <a:solidFill>
                  <a:schemeClr val="bg1"/>
                </a:solidFill>
                <a:latin typeface="Consolas" panose="020B0609020204030204" pitchFamily="49" charset="0"/>
              </a:rPr>
              <a:t>–p</a:t>
            </a:r>
            <a:r>
              <a:rPr lang="de-DE" sz="2400" b="0" dirty="0">
                <a:solidFill>
                  <a:srgbClr val="D4D4D4"/>
                </a:solidFill>
                <a:latin typeface="Consolas" panose="020B0609020204030204" pitchFamily="49" charset="0"/>
              </a:rPr>
              <a:t> 3000:</a:t>
            </a:r>
            <a:r>
              <a:rPr lang="de-DE" sz="2400" dirty="0">
                <a:solidFill>
                  <a:srgbClr val="B4B4B4"/>
                </a:solidFill>
                <a:latin typeface="Consolas" panose="020B0609020204030204" pitchFamily="49" charset="0"/>
              </a:rPr>
              <a:t>3</a:t>
            </a:r>
            <a:r>
              <a:rPr lang="de-DE" sz="2400" b="0" dirty="0">
                <a:solidFill>
                  <a:srgbClr val="B4B4B4"/>
                </a:solidFill>
                <a:latin typeface="Consolas" panose="020B0609020204030204" pitchFamily="49" charset="0"/>
              </a:rPr>
              <a:t>000</a:t>
            </a:r>
            <a:r>
              <a:rPr lang="de-DE" sz="2400" b="0" dirty="0">
                <a:solidFill>
                  <a:srgbClr val="D4D4D4"/>
                </a:solidFill>
                <a:latin typeface="Consolas" panose="020B0609020204030204" pitchFamily="49" charset="0"/>
              </a:rPr>
              <a:t> </a:t>
            </a:r>
            <a:r>
              <a:rPr lang="de-DE" sz="2400" dirty="0">
                <a:solidFill>
                  <a:srgbClr val="DCDCAA"/>
                </a:solidFill>
                <a:latin typeface="Consolas" panose="020B0609020204030204" pitchFamily="49" charset="0"/>
              </a:rPr>
              <a:t>imageid</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85920634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but it’s not easier?</a:t>
            </a:r>
          </a:p>
        </p:txBody>
      </p:sp>
      <p:grpSp>
        <p:nvGrpSpPr>
          <p:cNvPr id="41" name="Group 40">
            <a:extLst>
              <a:ext uri="{FF2B5EF4-FFF2-40B4-BE49-F238E27FC236}">
                <a16:creationId xmlns:a16="http://schemas.microsoft.com/office/drawing/2014/main" id="{46F95898-2ADB-FF92-5E0D-E5F60AC84B23}"/>
              </a:ext>
            </a:extLst>
          </p:cNvPr>
          <p:cNvGrpSpPr/>
          <p:nvPr/>
        </p:nvGrpSpPr>
        <p:grpSpPr>
          <a:xfrm>
            <a:off x="676709" y="2290201"/>
            <a:ext cx="2287822" cy="2277599"/>
            <a:chOff x="676709" y="2147693"/>
            <a:chExt cx="2287822" cy="2277599"/>
          </a:xfrm>
        </p:grpSpPr>
        <p:sp>
          <p:nvSpPr>
            <p:cNvPr id="9" name="TextBox 8">
              <a:extLst>
                <a:ext uri="{FF2B5EF4-FFF2-40B4-BE49-F238E27FC236}">
                  <a16:creationId xmlns:a16="http://schemas.microsoft.com/office/drawing/2014/main" id="{2A54595F-B97C-1E37-FF6D-0C09403A6C9F}"/>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10" name="Straight Connector 9">
              <a:extLst>
                <a:ext uri="{FF2B5EF4-FFF2-40B4-BE49-F238E27FC236}">
                  <a16:creationId xmlns:a16="http://schemas.microsoft.com/office/drawing/2014/main" id="{29E84AA1-7348-074C-071E-03764C6879B2}"/>
                </a:ext>
              </a:extLst>
            </p:cNvPr>
            <p:cNvCxnSpPr>
              <a:cxnSpLocks/>
            </p:cNvCxnSpPr>
            <p:nvPr/>
          </p:nvCxnSpPr>
          <p:spPr>
            <a:xfrm>
              <a:off x="777231" y="2274326"/>
              <a:ext cx="0" cy="1999872"/>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4E415ED-61B9-E726-5310-8C0DECAC63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12" name="Straight Connector 11">
              <a:extLst>
                <a:ext uri="{FF2B5EF4-FFF2-40B4-BE49-F238E27FC236}">
                  <a16:creationId xmlns:a16="http://schemas.microsoft.com/office/drawing/2014/main" id="{6B68C60F-2A70-6350-2EEA-F2A40548D991}"/>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C496217-5066-EE77-00AA-3EC210BC69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14" name="TextBox 13">
              <a:extLst>
                <a:ext uri="{FF2B5EF4-FFF2-40B4-BE49-F238E27FC236}">
                  <a16:creationId xmlns:a16="http://schemas.microsoft.com/office/drawing/2014/main" id="{8705C7F0-4666-21A2-A627-32E65804558A}"/>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6" name="Straight Connector 15">
              <a:extLst>
                <a:ext uri="{FF2B5EF4-FFF2-40B4-BE49-F238E27FC236}">
                  <a16:creationId xmlns:a16="http://schemas.microsoft.com/office/drawing/2014/main" id="{272B60C4-C31A-34DA-898C-CA6058DEF0CE}"/>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A435C5E-B248-2466-50BB-D7CE2C3BA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18" name="TextBox 17">
              <a:extLst>
                <a:ext uri="{FF2B5EF4-FFF2-40B4-BE49-F238E27FC236}">
                  <a16:creationId xmlns:a16="http://schemas.microsoft.com/office/drawing/2014/main" id="{7D86723B-1085-04D5-2BEF-FCEB5FEBD6E9}"/>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22" name="Straight Connector 21">
              <a:extLst>
                <a:ext uri="{FF2B5EF4-FFF2-40B4-BE49-F238E27FC236}">
                  <a16:creationId xmlns:a16="http://schemas.microsoft.com/office/drawing/2014/main" id="{2C67065F-D27F-B6CA-A9F5-938A3A3027A4}"/>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FFD19-334E-4AA4-BC98-1CF5B02BB2FD}"/>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25" name="Straight Connector 24">
              <a:extLst>
                <a:ext uri="{FF2B5EF4-FFF2-40B4-BE49-F238E27FC236}">
                  <a16:creationId xmlns:a16="http://schemas.microsoft.com/office/drawing/2014/main" id="{382DCD4F-886F-B5FD-9068-7F89205A8713}"/>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FB6EA0BE-4BAB-D436-B755-8F44C0604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27" name="TextBox 26">
              <a:extLst>
                <a:ext uri="{FF2B5EF4-FFF2-40B4-BE49-F238E27FC236}">
                  <a16:creationId xmlns:a16="http://schemas.microsoft.com/office/drawing/2014/main" id="{A2DC953E-BAA0-A55D-3E4C-77B1A85B37EA}"/>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28" name="Straight Connector 27">
              <a:extLst>
                <a:ext uri="{FF2B5EF4-FFF2-40B4-BE49-F238E27FC236}">
                  <a16:creationId xmlns:a16="http://schemas.microsoft.com/office/drawing/2014/main" id="{8556C259-5255-EC33-D857-316BD51E155A}"/>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E52564B2-0127-ED4A-7799-141137AFF6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30" name="TextBox 29">
              <a:extLst>
                <a:ext uri="{FF2B5EF4-FFF2-40B4-BE49-F238E27FC236}">
                  <a16:creationId xmlns:a16="http://schemas.microsoft.com/office/drawing/2014/main" id="{5BFDD964-41E5-DF55-7C1F-8D5D2B5A8EE9}"/>
                </a:ext>
              </a:extLst>
            </p:cNvPr>
            <p:cNvSpPr txBox="1"/>
            <p:nvPr/>
          </p:nvSpPr>
          <p:spPr>
            <a:xfrm>
              <a:off x="1066190" y="4163682"/>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sp>
          <p:nvSpPr>
            <p:cNvPr id="34" name="TextBox 33">
              <a:extLst>
                <a:ext uri="{FF2B5EF4-FFF2-40B4-BE49-F238E27FC236}">
                  <a16:creationId xmlns:a16="http://schemas.microsoft.com/office/drawing/2014/main" id="{CE4A771A-48A5-5BF4-F677-0733E3CA73BC}"/>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35" name="Graphic 34">
              <a:extLst>
                <a:ext uri="{FF2B5EF4-FFF2-40B4-BE49-F238E27FC236}">
                  <a16:creationId xmlns:a16="http://schemas.microsoft.com/office/drawing/2014/main" id="{C10947A6-AE66-C7A9-621D-66B9AD16F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36" name="Straight Connector 35">
              <a:extLst>
                <a:ext uri="{FF2B5EF4-FFF2-40B4-BE49-F238E27FC236}">
                  <a16:creationId xmlns:a16="http://schemas.microsoft.com/office/drawing/2014/main" id="{FCDBF508-58E7-07C1-E8AC-CEF71997882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13CDB23-AF4A-5B66-C5C7-69008315CFEE}"/>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38" name="Graphic 37">
              <a:extLst>
                <a:ext uri="{FF2B5EF4-FFF2-40B4-BE49-F238E27FC236}">
                  <a16:creationId xmlns:a16="http://schemas.microsoft.com/office/drawing/2014/main" id="{0D32BE93-8456-4090-5278-35758D5583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grpSp>
      <p:sp>
        <p:nvSpPr>
          <p:cNvPr id="31" name="TextBox 30">
            <a:extLst>
              <a:ext uri="{FF2B5EF4-FFF2-40B4-BE49-F238E27FC236}">
                <a16:creationId xmlns:a16="http://schemas.microsoft.com/office/drawing/2014/main" id="{66009EB1-82E4-A587-647D-DE0F3721F547}"/>
              </a:ext>
            </a:extLst>
          </p:cNvPr>
          <p:cNvSpPr txBox="1"/>
          <p:nvPr/>
        </p:nvSpPr>
        <p:spPr>
          <a:xfrm>
            <a:off x="3163464" y="3136613"/>
            <a:ext cx="3543443" cy="584775"/>
          </a:xfrm>
          <a:prstGeom prst="rect">
            <a:avLst/>
          </a:prstGeom>
          <a:noFill/>
        </p:spPr>
        <p:txBody>
          <a:bodyPr wrap="square">
            <a:spAutoFit/>
          </a:bodyPr>
          <a:lstStyle/>
          <a:p>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p</a:t>
            </a:r>
            <a:r>
              <a:rPr lang="en-US" sz="3200" b="0" dirty="0">
                <a:solidFill>
                  <a:srgbClr val="808080"/>
                </a:solidFill>
                <a:effectLst/>
                <a:latin typeface="Consolas" panose="020B0609020204030204" pitchFamily="49" charset="0"/>
              </a:rPr>
              <a:t>&gt;</a:t>
            </a:r>
            <a:r>
              <a:rPr lang="en-US" sz="3200" b="0" dirty="0">
                <a:solidFill>
                  <a:srgbClr val="D4D4D4"/>
                </a:solidFill>
                <a:effectLst/>
                <a:latin typeface="Consolas" panose="020B0609020204030204" pitchFamily="49" charset="0"/>
              </a:rPr>
              <a:t>Hi mom!</a:t>
            </a:r>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p</a:t>
            </a:r>
            <a:r>
              <a:rPr lang="en-US" sz="3200" b="0" dirty="0">
                <a:solidFill>
                  <a:srgbClr val="808080"/>
                </a:solidFill>
                <a:effectLst/>
                <a:latin typeface="Consolas" panose="020B0609020204030204" pitchFamily="49" charset="0"/>
              </a:rPr>
              <a:t>&gt;</a:t>
            </a:r>
            <a:endParaRPr lang="en-US" sz="32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9E01229F-5219-335C-C6AA-E0444D4E6F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4773" y="2113324"/>
            <a:ext cx="3826789" cy="2631353"/>
          </a:xfrm>
          <a:prstGeom prst="rect">
            <a:avLst/>
          </a:prstGeom>
        </p:spPr>
      </p:pic>
      <p:pic>
        <p:nvPicPr>
          <p:cNvPr id="7" name="Picture 6">
            <a:extLst>
              <a:ext uri="{FF2B5EF4-FFF2-40B4-BE49-F238E27FC236}">
                <a16:creationId xmlns:a16="http://schemas.microsoft.com/office/drawing/2014/main" id="{E213EA12-78D2-EC74-A08A-4330EB49D4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90765" y="2971800"/>
            <a:ext cx="914400" cy="914400"/>
          </a:xfrm>
          <a:prstGeom prst="rect">
            <a:avLst/>
          </a:prstGeom>
        </p:spPr>
      </p:pic>
    </p:spTree>
    <p:extLst>
      <p:ext uri="{BB962C8B-B14F-4D97-AF65-F5344CB8AC3E}">
        <p14:creationId xmlns:p14="http://schemas.microsoft.com/office/powerpoint/2010/main" val="1339501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470CA1-ED12-4D23-B119-86E697756FE5}"/>
              </a:ext>
            </a:extLst>
          </p:cNvPr>
          <p:cNvGrpSpPr/>
          <p:nvPr/>
        </p:nvGrpSpPr>
        <p:grpSpPr>
          <a:xfrm>
            <a:off x="8619897" y="1629476"/>
            <a:ext cx="2709596" cy="2722886"/>
            <a:chOff x="9230937" y="2814551"/>
            <a:chExt cx="5419898" cy="5446482"/>
          </a:xfrm>
        </p:grpSpPr>
        <p:sp>
          <p:nvSpPr>
            <p:cNvPr id="17" name="Rectangle: Rounded Corners 16">
              <a:extLst>
                <a:ext uri="{FF2B5EF4-FFF2-40B4-BE49-F238E27FC236}">
                  <a16:creationId xmlns:a16="http://schemas.microsoft.com/office/drawing/2014/main" id="{3576EF5C-4FB4-401C-A3B4-A1D399DC4F02}"/>
                </a:ext>
              </a:extLst>
            </p:cNvPr>
            <p:cNvSpPr/>
            <p:nvPr/>
          </p:nvSpPr>
          <p:spPr>
            <a:xfrm>
              <a:off x="9230937" y="3158836"/>
              <a:ext cx="5419898" cy="5102197"/>
            </a:xfrm>
            <a:prstGeom prst="roundRect">
              <a:avLst>
                <a:gd name="adj" fmla="val 501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18" name="Rectangle: Rounded Corners 17">
              <a:extLst>
                <a:ext uri="{FF2B5EF4-FFF2-40B4-BE49-F238E27FC236}">
                  <a16:creationId xmlns:a16="http://schemas.microsoft.com/office/drawing/2014/main" id="{75CE9C78-F3AF-40F7-BD43-F3A2FF612EAF}"/>
                </a:ext>
              </a:extLst>
            </p:cNvPr>
            <p:cNvSpPr/>
            <p:nvPr/>
          </p:nvSpPr>
          <p:spPr>
            <a:xfrm>
              <a:off x="9496946" y="2814551"/>
              <a:ext cx="2260806" cy="68857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2" charset="0"/>
                </a:rPr>
                <a:t>Registry</a:t>
              </a:r>
            </a:p>
          </p:txBody>
        </p:sp>
      </p:grpSp>
      <p:pic>
        <p:nvPicPr>
          <p:cNvPr id="25" name="Picture Placeholder 6" descr="Logo&#10;&#10;Description automatically generated">
            <a:extLst>
              <a:ext uri="{FF2B5EF4-FFF2-40B4-BE49-F238E27FC236}">
                <a16:creationId xmlns:a16="http://schemas.microsoft.com/office/drawing/2014/main" id="{17AEE1D6-05EE-4BE0-BF0D-ABA794C153F2}"/>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2099" t="112" r="6402" b="34872"/>
          <a:stretch/>
        </p:blipFill>
        <p:spPr>
          <a:xfrm>
            <a:off x="10427606" y="1511913"/>
            <a:ext cx="791088" cy="53993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p:spPr>
      </p:pic>
      <p:pic>
        <p:nvPicPr>
          <p:cNvPr id="27" name="Picture 26" descr="Logo, company name&#10;&#10;Description automatically generated">
            <a:extLst>
              <a:ext uri="{FF2B5EF4-FFF2-40B4-BE49-F238E27FC236}">
                <a16:creationId xmlns:a16="http://schemas.microsoft.com/office/drawing/2014/main" id="{D9B8FC1E-71A1-401E-878F-3F78FF54C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426" y="3131642"/>
            <a:ext cx="1072046" cy="359953"/>
          </a:xfrm>
          <a:prstGeom prst="rect">
            <a:avLst/>
          </a:prstGeom>
        </p:spPr>
      </p:pic>
      <p:pic>
        <p:nvPicPr>
          <p:cNvPr id="29" name="Picture 28" descr="Icon&#10;&#10;Description automatically generated">
            <a:extLst>
              <a:ext uri="{FF2B5EF4-FFF2-40B4-BE49-F238E27FC236}">
                <a16:creationId xmlns:a16="http://schemas.microsoft.com/office/drawing/2014/main" id="{76017B8D-20F4-4F34-BE7A-E5E4A64D2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809" y="2117879"/>
            <a:ext cx="719906" cy="719906"/>
          </a:xfrm>
          <a:prstGeom prst="rect">
            <a:avLst/>
          </a:prstGeom>
        </p:spPr>
      </p:pic>
      <p:pic>
        <p:nvPicPr>
          <p:cNvPr id="31" name="Picture 30">
            <a:extLst>
              <a:ext uri="{FF2B5EF4-FFF2-40B4-BE49-F238E27FC236}">
                <a16:creationId xmlns:a16="http://schemas.microsoft.com/office/drawing/2014/main" id="{C57E1CFA-75B2-4B09-8DEB-D1F6047AF2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97215" y="2387298"/>
            <a:ext cx="851538" cy="579046"/>
          </a:xfrm>
          <a:prstGeom prst="rect">
            <a:avLst/>
          </a:prstGeom>
        </p:spPr>
      </p:pic>
      <p:pic>
        <p:nvPicPr>
          <p:cNvPr id="33" name="Picture 32" descr="Logo&#10;&#10;Description automatically generated">
            <a:extLst>
              <a:ext uri="{FF2B5EF4-FFF2-40B4-BE49-F238E27FC236}">
                <a16:creationId xmlns:a16="http://schemas.microsoft.com/office/drawing/2014/main" id="{8A7446FC-5871-457D-8419-18F5C3D72D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6485" y="3458941"/>
            <a:ext cx="1391123" cy="719906"/>
          </a:xfrm>
          <a:prstGeom prst="rect">
            <a:avLst/>
          </a:prstGeom>
        </p:spPr>
      </p:pic>
      <p:sp>
        <p:nvSpPr>
          <p:cNvPr id="14" name="Rectangle: Rounded Corners 13">
            <a:extLst>
              <a:ext uri="{FF2B5EF4-FFF2-40B4-BE49-F238E27FC236}">
                <a16:creationId xmlns:a16="http://schemas.microsoft.com/office/drawing/2014/main" id="{CF5DA140-E9CC-4477-9B1E-D9BE7065C419}"/>
              </a:ext>
            </a:extLst>
          </p:cNvPr>
          <p:cNvSpPr/>
          <p:nvPr/>
        </p:nvSpPr>
        <p:spPr>
          <a:xfrm>
            <a:off x="862507" y="1801596"/>
            <a:ext cx="2709596" cy="2209294"/>
          </a:xfrm>
          <a:prstGeom prst="roundRect">
            <a:avLst>
              <a:gd name="adj" fmla="val 501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15" name="Rectangle: Rounded Corners 14">
            <a:extLst>
              <a:ext uri="{FF2B5EF4-FFF2-40B4-BE49-F238E27FC236}">
                <a16:creationId xmlns:a16="http://schemas.microsoft.com/office/drawing/2014/main" id="{45D2A132-D5B2-4FBB-9C4A-41CAF8364D6F}"/>
              </a:ext>
            </a:extLst>
          </p:cNvPr>
          <p:cNvSpPr/>
          <p:nvPr/>
        </p:nvSpPr>
        <p:spPr>
          <a:xfrm>
            <a:off x="995494" y="1629476"/>
            <a:ext cx="901886" cy="34424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latin typeface="Montserrat" panose="00000500000000000000" pitchFamily="2" charset="0"/>
              </a:rPr>
              <a:t>Client</a:t>
            </a:r>
          </a:p>
        </p:txBody>
      </p:sp>
      <p:grpSp>
        <p:nvGrpSpPr>
          <p:cNvPr id="22" name="Group 21">
            <a:extLst>
              <a:ext uri="{FF2B5EF4-FFF2-40B4-BE49-F238E27FC236}">
                <a16:creationId xmlns:a16="http://schemas.microsoft.com/office/drawing/2014/main" id="{FD870C1D-98FC-47FA-B954-D6D1C6028584}"/>
              </a:ext>
            </a:extLst>
          </p:cNvPr>
          <p:cNvGrpSpPr/>
          <p:nvPr/>
        </p:nvGrpSpPr>
        <p:grpSpPr>
          <a:xfrm>
            <a:off x="2623038" y="2272670"/>
            <a:ext cx="483478" cy="483478"/>
            <a:chOff x="2623038" y="2272670"/>
            <a:chExt cx="483478" cy="483478"/>
          </a:xfrm>
        </p:grpSpPr>
        <p:pic>
          <p:nvPicPr>
            <p:cNvPr id="5" name="Graphic 4">
              <a:extLst>
                <a:ext uri="{FF2B5EF4-FFF2-40B4-BE49-F238E27FC236}">
                  <a16:creationId xmlns:a16="http://schemas.microsoft.com/office/drawing/2014/main" id="{F03B2A47-9080-4B20-896A-AE0E4764CF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931405">
              <a:off x="2623038" y="2272670"/>
              <a:ext cx="483478" cy="483478"/>
            </a:xfrm>
            <a:prstGeom prst="rect">
              <a:avLst/>
            </a:prstGeom>
          </p:spPr>
        </p:pic>
        <p:pic>
          <p:nvPicPr>
            <p:cNvPr id="51" name="Picture Placeholder 6" descr="Logo&#10;&#10;Description automatically generated">
              <a:extLst>
                <a:ext uri="{FF2B5EF4-FFF2-40B4-BE49-F238E27FC236}">
                  <a16:creationId xmlns:a16="http://schemas.microsoft.com/office/drawing/2014/main" id="{0BAF0C7C-9234-4417-8CB1-6539850EACE1}"/>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2099" t="112" r="6402" b="34872"/>
            <a:stretch/>
          </p:blipFill>
          <p:spPr>
            <a:xfrm rot="931405">
              <a:off x="2708166" y="2492396"/>
              <a:ext cx="264332" cy="180411"/>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p:spPr>
        </p:pic>
      </p:grpSp>
      <p:sp>
        <p:nvSpPr>
          <p:cNvPr id="48" name="Rectangle: Rounded Corners 47">
            <a:extLst>
              <a:ext uri="{FF2B5EF4-FFF2-40B4-BE49-F238E27FC236}">
                <a16:creationId xmlns:a16="http://schemas.microsoft.com/office/drawing/2014/main" id="{DE0009DB-DEA6-4231-9CDA-E561AAB1F665}"/>
              </a:ext>
            </a:extLst>
          </p:cNvPr>
          <p:cNvSpPr/>
          <p:nvPr/>
        </p:nvSpPr>
        <p:spPr>
          <a:xfrm>
            <a:off x="1385625" y="2198865"/>
            <a:ext cx="1517779" cy="245577"/>
          </a:xfrm>
          <a:prstGeom prst="roundRect">
            <a:avLst>
              <a:gd name="adj" fmla="val 2845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Consolas" panose="020B0609020204030204" pitchFamily="49" charset="0"/>
              </a:rPr>
              <a:t>docker build</a:t>
            </a:r>
          </a:p>
        </p:txBody>
      </p:sp>
      <p:sp>
        <p:nvSpPr>
          <p:cNvPr id="49" name="Rectangle: Rounded Corners 48">
            <a:extLst>
              <a:ext uri="{FF2B5EF4-FFF2-40B4-BE49-F238E27FC236}">
                <a16:creationId xmlns:a16="http://schemas.microsoft.com/office/drawing/2014/main" id="{15FE00B2-530C-4A57-9D39-69124933A7D8}"/>
              </a:ext>
            </a:extLst>
          </p:cNvPr>
          <p:cNvSpPr/>
          <p:nvPr/>
        </p:nvSpPr>
        <p:spPr>
          <a:xfrm>
            <a:off x="1385625" y="2809197"/>
            <a:ext cx="1517779" cy="245577"/>
          </a:xfrm>
          <a:prstGeom prst="roundRect">
            <a:avLst>
              <a:gd name="adj" fmla="val 2845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docker pull</a:t>
            </a:r>
          </a:p>
        </p:txBody>
      </p:sp>
      <p:sp>
        <p:nvSpPr>
          <p:cNvPr id="50" name="Rectangle: Rounded Corners 49">
            <a:extLst>
              <a:ext uri="{FF2B5EF4-FFF2-40B4-BE49-F238E27FC236}">
                <a16:creationId xmlns:a16="http://schemas.microsoft.com/office/drawing/2014/main" id="{3C592F74-5F59-43A7-97A8-C1EFB34ADDE0}"/>
              </a:ext>
            </a:extLst>
          </p:cNvPr>
          <p:cNvSpPr/>
          <p:nvPr/>
        </p:nvSpPr>
        <p:spPr>
          <a:xfrm>
            <a:off x="1385625" y="3419530"/>
            <a:ext cx="1517779" cy="245577"/>
          </a:xfrm>
          <a:prstGeom prst="roundRect">
            <a:avLst>
              <a:gd name="adj" fmla="val 2845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docker run</a:t>
            </a:r>
          </a:p>
        </p:txBody>
      </p:sp>
      <p:cxnSp>
        <p:nvCxnSpPr>
          <p:cNvPr id="57" name="Straight Arrow Connector 56">
            <a:extLst>
              <a:ext uri="{FF2B5EF4-FFF2-40B4-BE49-F238E27FC236}">
                <a16:creationId xmlns:a16="http://schemas.microsoft.com/office/drawing/2014/main" id="{9B8307BF-B48F-4708-82EC-5B2503C4C8F1}"/>
              </a:ext>
            </a:extLst>
          </p:cNvPr>
          <p:cNvCxnSpPr>
            <a:cxnSpLocks/>
            <a:stCxn id="48" idx="3"/>
          </p:cNvCxnSpPr>
          <p:nvPr/>
        </p:nvCxnSpPr>
        <p:spPr>
          <a:xfrm flipV="1">
            <a:off x="2903404" y="2307600"/>
            <a:ext cx="1970784" cy="14054"/>
          </a:xfrm>
          <a:prstGeom prst="straightConnector1">
            <a:avLst/>
          </a:prstGeom>
          <a:ln w="38100" cap="rnd">
            <a:solidFill>
              <a:schemeClr val="bg1"/>
            </a:solidFill>
            <a:prstDash val="lgDashDotDot"/>
            <a:round/>
            <a:tailEnd type="non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68C9026A-22E2-4669-8473-EA9ADDD7960E}"/>
              </a:ext>
            </a:extLst>
          </p:cNvPr>
          <p:cNvCxnSpPr>
            <a:cxnSpLocks/>
          </p:cNvCxnSpPr>
          <p:nvPr/>
        </p:nvCxnSpPr>
        <p:spPr>
          <a:xfrm flipV="1">
            <a:off x="2903403" y="2307598"/>
            <a:ext cx="1970785" cy="624387"/>
          </a:xfrm>
          <a:prstGeom prst="curvedConnector3">
            <a:avLst>
              <a:gd name="adj1" fmla="val 35502"/>
            </a:avLst>
          </a:prstGeom>
          <a:ln w="38100" cap="rnd">
            <a:solidFill>
              <a:schemeClr val="bg1"/>
            </a:solidFill>
            <a:prstDash val="dash"/>
            <a:round/>
            <a:tailEnd type="non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AC96CF81-E673-4727-B897-58C4578387D4}"/>
              </a:ext>
            </a:extLst>
          </p:cNvPr>
          <p:cNvCxnSpPr>
            <a:cxnSpLocks/>
          </p:cNvCxnSpPr>
          <p:nvPr/>
        </p:nvCxnSpPr>
        <p:spPr>
          <a:xfrm flipV="1">
            <a:off x="2903403" y="2307599"/>
            <a:ext cx="1970785" cy="1234719"/>
          </a:xfrm>
          <a:prstGeom prst="curvedConnector3">
            <a:avLst>
              <a:gd name="adj1" fmla="val 50000"/>
            </a:avLst>
          </a:prstGeom>
          <a:ln w="38100" cap="rnd">
            <a:solidFill>
              <a:schemeClr val="bg1"/>
            </a:solidFill>
            <a:prstDash val="sysDot"/>
            <a:round/>
            <a:tailEnd type="non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3ABFB4AE-9CEE-48E1-995C-054C8F6C2355}"/>
              </a:ext>
            </a:extLst>
          </p:cNvPr>
          <p:cNvCxnSpPr>
            <a:cxnSpLocks/>
            <a:stCxn id="47" idx="3"/>
            <a:endCxn id="33" idx="1"/>
          </p:cNvCxnSpPr>
          <p:nvPr/>
        </p:nvCxnSpPr>
        <p:spPr>
          <a:xfrm>
            <a:off x="7292621" y="2307599"/>
            <a:ext cx="2303865" cy="1511295"/>
          </a:xfrm>
          <a:prstGeom prst="curvedConnector3">
            <a:avLst>
              <a:gd name="adj1" fmla="val 50000"/>
            </a:avLst>
          </a:prstGeom>
          <a:ln w="38100" cap="rnd">
            <a:solidFill>
              <a:schemeClr val="bg1"/>
            </a:solidFill>
            <a:prstDash val="dash"/>
            <a:round/>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09F686F-ED76-4CA8-BF33-DD567E2A15FC}"/>
              </a:ext>
            </a:extLst>
          </p:cNvPr>
          <p:cNvSpPr/>
          <p:nvPr/>
        </p:nvSpPr>
        <p:spPr>
          <a:xfrm>
            <a:off x="4741202" y="1801596"/>
            <a:ext cx="2709596" cy="3698682"/>
          </a:xfrm>
          <a:prstGeom prst="roundRect">
            <a:avLst>
              <a:gd name="adj" fmla="val 501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a:p>
        </p:txBody>
      </p:sp>
      <p:sp>
        <p:nvSpPr>
          <p:cNvPr id="11" name="Rectangle: Rounded Corners 10">
            <a:extLst>
              <a:ext uri="{FF2B5EF4-FFF2-40B4-BE49-F238E27FC236}">
                <a16:creationId xmlns:a16="http://schemas.microsoft.com/office/drawing/2014/main" id="{CC350527-5BD7-4955-8AB9-75E86108AC7B}"/>
              </a:ext>
            </a:extLst>
          </p:cNvPr>
          <p:cNvSpPr/>
          <p:nvPr/>
        </p:nvSpPr>
        <p:spPr>
          <a:xfrm>
            <a:off x="4874188" y="1629476"/>
            <a:ext cx="1526612" cy="34424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600" dirty="0">
                <a:latin typeface="Montserrat" panose="00000500000000000000" pitchFamily="2" charset="0"/>
              </a:rPr>
              <a:t>Docker host</a:t>
            </a:r>
          </a:p>
        </p:txBody>
      </p:sp>
      <p:sp>
        <p:nvSpPr>
          <p:cNvPr id="23" name="Rectangle: Rounded Corners 22">
            <a:extLst>
              <a:ext uri="{FF2B5EF4-FFF2-40B4-BE49-F238E27FC236}">
                <a16:creationId xmlns:a16="http://schemas.microsoft.com/office/drawing/2014/main" id="{00BDC47F-2957-4B7A-9EDA-1FECBB563E20}"/>
              </a:ext>
            </a:extLst>
          </p:cNvPr>
          <p:cNvSpPr/>
          <p:nvPr/>
        </p:nvSpPr>
        <p:spPr>
          <a:xfrm>
            <a:off x="4874188" y="2778891"/>
            <a:ext cx="1850827" cy="1061228"/>
          </a:xfrm>
          <a:prstGeom prst="roundRect">
            <a:avLst>
              <a:gd name="adj" fmla="val 501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cxnSp>
        <p:nvCxnSpPr>
          <p:cNvPr id="98" name="Connector: Curved 97">
            <a:extLst>
              <a:ext uri="{FF2B5EF4-FFF2-40B4-BE49-F238E27FC236}">
                <a16:creationId xmlns:a16="http://schemas.microsoft.com/office/drawing/2014/main" id="{B59EE557-D2CC-41E1-AB30-69886C701BC2}"/>
              </a:ext>
            </a:extLst>
          </p:cNvPr>
          <p:cNvCxnSpPr>
            <a:cxnSpLocks/>
            <a:endCxn id="44" idx="0"/>
          </p:cNvCxnSpPr>
          <p:nvPr/>
        </p:nvCxnSpPr>
        <p:spPr>
          <a:xfrm rot="10800000" flipV="1">
            <a:off x="5373156" y="2430386"/>
            <a:ext cx="710127" cy="592898"/>
          </a:xfrm>
          <a:prstGeom prst="curvedConnector2">
            <a:avLst/>
          </a:prstGeom>
          <a:ln w="38100" cap="rnd">
            <a:solidFill>
              <a:schemeClr val="bg1"/>
            </a:solidFill>
            <a:prstDash val="sysDot"/>
            <a:round/>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10;&#10;Description automatically generated">
            <a:extLst>
              <a:ext uri="{FF2B5EF4-FFF2-40B4-BE49-F238E27FC236}">
                <a16:creationId xmlns:a16="http://schemas.microsoft.com/office/drawing/2014/main" id="{26D258D1-8253-41D8-A87F-B2F986248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179" y="3023284"/>
            <a:ext cx="359953" cy="359953"/>
          </a:xfrm>
          <a:prstGeom prst="rect">
            <a:avLst/>
          </a:prstGeom>
        </p:spPr>
      </p:pic>
      <p:pic>
        <p:nvPicPr>
          <p:cNvPr id="45" name="Picture 44" descr="Logo&#10;&#10;Description automatically generated">
            <a:extLst>
              <a:ext uri="{FF2B5EF4-FFF2-40B4-BE49-F238E27FC236}">
                <a16:creationId xmlns:a16="http://schemas.microsoft.com/office/drawing/2014/main" id="{D55121FD-3644-4FFD-855C-7F740B6FD6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602" y="3309504"/>
            <a:ext cx="695561" cy="359953"/>
          </a:xfrm>
          <a:prstGeom prst="rect">
            <a:avLst/>
          </a:prstGeom>
        </p:spPr>
      </p:pic>
      <p:sp>
        <p:nvSpPr>
          <p:cNvPr id="47" name="Rectangle: Rounded Corners 46">
            <a:extLst>
              <a:ext uri="{FF2B5EF4-FFF2-40B4-BE49-F238E27FC236}">
                <a16:creationId xmlns:a16="http://schemas.microsoft.com/office/drawing/2014/main" id="{37845266-02E3-489B-90D3-415FD565EA55}"/>
              </a:ext>
            </a:extLst>
          </p:cNvPr>
          <p:cNvSpPr/>
          <p:nvPr/>
        </p:nvSpPr>
        <p:spPr>
          <a:xfrm>
            <a:off x="4874188" y="2184811"/>
            <a:ext cx="2418433" cy="245577"/>
          </a:xfrm>
          <a:prstGeom prst="roundRect">
            <a:avLst>
              <a:gd name="adj" fmla="val 2845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400" dirty="0"/>
              <a:t>Docker daemon</a:t>
            </a:r>
          </a:p>
        </p:txBody>
      </p:sp>
      <p:cxnSp>
        <p:nvCxnSpPr>
          <p:cNvPr id="64" name="Connector: Curved 63">
            <a:extLst>
              <a:ext uri="{FF2B5EF4-FFF2-40B4-BE49-F238E27FC236}">
                <a16:creationId xmlns:a16="http://schemas.microsoft.com/office/drawing/2014/main" id="{A0DB56F0-1BCB-4C51-ABE5-AD5F7367D7FA}"/>
              </a:ext>
            </a:extLst>
          </p:cNvPr>
          <p:cNvCxnSpPr>
            <a:cxnSpLocks/>
            <a:stCxn id="47" idx="2"/>
            <a:endCxn id="44" idx="3"/>
          </p:cNvCxnSpPr>
          <p:nvPr/>
        </p:nvCxnSpPr>
        <p:spPr>
          <a:xfrm rot="5400000">
            <a:off x="5431832" y="2551688"/>
            <a:ext cx="772874" cy="530272"/>
          </a:xfrm>
          <a:prstGeom prst="curvedConnector2">
            <a:avLst/>
          </a:prstGeom>
          <a:ln w="38100" cap="rnd">
            <a:solidFill>
              <a:schemeClr val="bg1"/>
            </a:solidFill>
            <a:prstDash val="lgDashDotDot"/>
            <a:round/>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C470F93-E105-4446-A6B8-1726DAAD6B74}"/>
              </a:ext>
            </a:extLst>
          </p:cNvPr>
          <p:cNvSpPr/>
          <p:nvPr/>
        </p:nvSpPr>
        <p:spPr>
          <a:xfrm>
            <a:off x="4874188" y="4150645"/>
            <a:ext cx="1850827" cy="1061229"/>
          </a:xfrm>
          <a:prstGeom prst="roundRect">
            <a:avLst>
              <a:gd name="adj" fmla="val 501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900" dirty="0"/>
          </a:p>
        </p:txBody>
      </p:sp>
      <p:sp>
        <p:nvSpPr>
          <p:cNvPr id="21" name="Rectangle: Rounded Corners 20">
            <a:extLst>
              <a:ext uri="{FF2B5EF4-FFF2-40B4-BE49-F238E27FC236}">
                <a16:creationId xmlns:a16="http://schemas.microsoft.com/office/drawing/2014/main" id="{87BF9C83-252F-4447-8A6B-842BA5FCEECB}"/>
              </a:ext>
            </a:extLst>
          </p:cNvPr>
          <p:cNvSpPr/>
          <p:nvPr/>
        </p:nvSpPr>
        <p:spPr>
          <a:xfrm>
            <a:off x="4928540" y="4051013"/>
            <a:ext cx="928700" cy="199266"/>
          </a:xfrm>
          <a:prstGeom prst="roundRect">
            <a:avLst>
              <a:gd name="adj" fmla="val 50000"/>
            </a:avLst>
          </a:prstGeom>
          <a:solidFill>
            <a:srgbClr val="EDD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t>Containers</a:t>
            </a:r>
          </a:p>
        </p:txBody>
      </p:sp>
      <p:pic>
        <p:nvPicPr>
          <p:cNvPr id="35" name="Graphic 34">
            <a:extLst>
              <a:ext uri="{FF2B5EF4-FFF2-40B4-BE49-F238E27FC236}">
                <a16:creationId xmlns:a16="http://schemas.microsoft.com/office/drawing/2014/main" id="{ECFDFE26-DBEE-48B0-991A-4A6BEB30FC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19076" y="4136071"/>
            <a:ext cx="530149" cy="530149"/>
          </a:xfrm>
          <a:prstGeom prst="rect">
            <a:avLst/>
          </a:prstGeom>
        </p:spPr>
      </p:pic>
      <p:pic>
        <p:nvPicPr>
          <p:cNvPr id="36" name="Graphic 35">
            <a:extLst>
              <a:ext uri="{FF2B5EF4-FFF2-40B4-BE49-F238E27FC236}">
                <a16:creationId xmlns:a16="http://schemas.microsoft.com/office/drawing/2014/main" id="{200155CE-F8C5-424B-BCAB-60D9C147A46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50421"/>
          <a:stretch/>
        </p:blipFill>
        <p:spPr>
          <a:xfrm>
            <a:off x="4990075" y="4957790"/>
            <a:ext cx="530149" cy="262844"/>
          </a:xfrm>
          <a:prstGeom prst="rect">
            <a:avLst/>
          </a:prstGeom>
        </p:spPr>
      </p:pic>
      <p:pic>
        <p:nvPicPr>
          <p:cNvPr id="37" name="Graphic 36">
            <a:extLst>
              <a:ext uri="{FF2B5EF4-FFF2-40B4-BE49-F238E27FC236}">
                <a16:creationId xmlns:a16="http://schemas.microsoft.com/office/drawing/2014/main" id="{E63A5E0B-EED3-425F-95A7-81247C52E47E}"/>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50421"/>
          <a:stretch/>
        </p:blipFill>
        <p:spPr>
          <a:xfrm>
            <a:off x="5504022" y="4955409"/>
            <a:ext cx="530149" cy="262844"/>
          </a:xfrm>
          <a:prstGeom prst="rect">
            <a:avLst/>
          </a:prstGeom>
        </p:spPr>
      </p:pic>
      <p:pic>
        <p:nvPicPr>
          <p:cNvPr id="38" name="Graphic 37">
            <a:extLst>
              <a:ext uri="{FF2B5EF4-FFF2-40B4-BE49-F238E27FC236}">
                <a16:creationId xmlns:a16="http://schemas.microsoft.com/office/drawing/2014/main" id="{04046133-1FCB-4575-8B59-BA787FE06C0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50421"/>
          <a:stretch/>
        </p:blipFill>
        <p:spPr>
          <a:xfrm>
            <a:off x="5224096" y="4706941"/>
            <a:ext cx="530149" cy="262844"/>
          </a:xfrm>
          <a:prstGeom prst="rect">
            <a:avLst/>
          </a:prstGeom>
        </p:spPr>
      </p:pic>
      <p:pic>
        <p:nvPicPr>
          <p:cNvPr id="67" name="Picture 66" descr="Icon&#10;&#10;Description automatically generated">
            <a:extLst>
              <a:ext uri="{FF2B5EF4-FFF2-40B4-BE49-F238E27FC236}">
                <a16:creationId xmlns:a16="http://schemas.microsoft.com/office/drawing/2014/main" id="{E7F0CF55-6928-4E3D-A086-31B09A099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4022" y="4747189"/>
            <a:ext cx="158404" cy="158404"/>
          </a:xfrm>
          <a:prstGeom prst="rect">
            <a:avLst/>
          </a:prstGeom>
        </p:spPr>
      </p:pic>
      <p:pic>
        <p:nvPicPr>
          <p:cNvPr id="68" name="Picture 67" descr="Icon&#10;&#10;Description automatically generated">
            <a:extLst>
              <a:ext uri="{FF2B5EF4-FFF2-40B4-BE49-F238E27FC236}">
                <a16:creationId xmlns:a16="http://schemas.microsoft.com/office/drawing/2014/main" id="{FE69FA5E-6E8C-4FA3-AB0E-765AD26E2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059" y="4994538"/>
            <a:ext cx="158404" cy="158404"/>
          </a:xfrm>
          <a:prstGeom prst="rect">
            <a:avLst/>
          </a:prstGeom>
        </p:spPr>
      </p:pic>
      <p:pic>
        <p:nvPicPr>
          <p:cNvPr id="70" name="Picture 69" descr="Logo&#10;&#10;Description automatically generated">
            <a:extLst>
              <a:ext uri="{FF2B5EF4-FFF2-40B4-BE49-F238E27FC236}">
                <a16:creationId xmlns:a16="http://schemas.microsoft.com/office/drawing/2014/main" id="{B8DDE6DE-FF74-4AD5-8E09-688B9C39CD9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81259" y="4998976"/>
            <a:ext cx="347781" cy="179977"/>
          </a:xfrm>
          <a:prstGeom prst="rect">
            <a:avLst/>
          </a:prstGeom>
        </p:spPr>
      </p:pic>
      <p:sp>
        <p:nvSpPr>
          <p:cNvPr id="24" name="Rectangle: Rounded Corners 23">
            <a:extLst>
              <a:ext uri="{FF2B5EF4-FFF2-40B4-BE49-F238E27FC236}">
                <a16:creationId xmlns:a16="http://schemas.microsoft.com/office/drawing/2014/main" id="{12A5E478-978E-4DF1-851C-A9C36E1A5486}"/>
              </a:ext>
            </a:extLst>
          </p:cNvPr>
          <p:cNvSpPr/>
          <p:nvPr/>
        </p:nvSpPr>
        <p:spPr>
          <a:xfrm>
            <a:off x="4928540" y="2679258"/>
            <a:ext cx="871062" cy="199266"/>
          </a:xfrm>
          <a:prstGeom prst="roundRect">
            <a:avLst>
              <a:gd name="adj" fmla="val 50000"/>
            </a:avLst>
          </a:prstGeom>
          <a:solidFill>
            <a:srgbClr val="EDD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1200" dirty="0"/>
              <a:t>Images</a:t>
            </a:r>
          </a:p>
        </p:txBody>
      </p:sp>
      <p:cxnSp>
        <p:nvCxnSpPr>
          <p:cNvPr id="117" name="Connector: Curved 116">
            <a:extLst>
              <a:ext uri="{FF2B5EF4-FFF2-40B4-BE49-F238E27FC236}">
                <a16:creationId xmlns:a16="http://schemas.microsoft.com/office/drawing/2014/main" id="{38C5DA97-7F4C-4EB1-A486-F06FC5A9CB84}"/>
              </a:ext>
            </a:extLst>
          </p:cNvPr>
          <p:cNvCxnSpPr>
            <a:cxnSpLocks/>
            <a:stCxn id="38" idx="1"/>
            <a:endCxn id="44" idx="1"/>
          </p:cNvCxnSpPr>
          <p:nvPr/>
        </p:nvCxnSpPr>
        <p:spPr>
          <a:xfrm rot="10800000">
            <a:off x="5193179" y="3203261"/>
            <a:ext cx="30917" cy="1635102"/>
          </a:xfrm>
          <a:prstGeom prst="curvedConnector3">
            <a:avLst>
              <a:gd name="adj1" fmla="val 2420591"/>
            </a:avLst>
          </a:prstGeom>
          <a:ln w="38100" cap="rnd">
            <a:solidFill>
              <a:schemeClr val="bg1"/>
            </a:solidFill>
            <a:prstDash val="sysDot"/>
            <a:round/>
            <a:headEnd type="arrow"/>
            <a:tailEnd type="non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BD13AB15-B11E-488B-A39A-070E20F2F7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08370" y="2026274"/>
            <a:ext cx="269965" cy="269965"/>
          </a:xfrm>
          <a:prstGeom prst="rect">
            <a:avLst/>
          </a:prstGeom>
        </p:spPr>
      </p:pic>
      <p:cxnSp>
        <p:nvCxnSpPr>
          <p:cNvPr id="114" name="Straight Arrow Connector 113">
            <a:extLst>
              <a:ext uri="{FF2B5EF4-FFF2-40B4-BE49-F238E27FC236}">
                <a16:creationId xmlns:a16="http://schemas.microsoft.com/office/drawing/2014/main" id="{D223C04C-3BC2-460E-A0C4-3611A4EEDBF6}"/>
              </a:ext>
            </a:extLst>
          </p:cNvPr>
          <p:cNvCxnSpPr>
            <a:cxnSpLocks/>
            <a:stCxn id="33" idx="1"/>
          </p:cNvCxnSpPr>
          <p:nvPr/>
        </p:nvCxnSpPr>
        <p:spPr>
          <a:xfrm flipH="1" flipV="1">
            <a:off x="6649225" y="3491595"/>
            <a:ext cx="2947260" cy="327299"/>
          </a:xfrm>
          <a:prstGeom prst="straightConnector1">
            <a:avLst/>
          </a:prstGeom>
          <a:ln w="38100" cap="rnd">
            <a:solidFill>
              <a:schemeClr val="bg1"/>
            </a:solidFill>
            <a:prstDash val="dash"/>
            <a:roun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18982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volumes</a:t>
            </a:r>
          </a:p>
        </p:txBody>
      </p:sp>
      <p:sp>
        <p:nvSpPr>
          <p:cNvPr id="32" name="TextBox 31">
            <a:extLst>
              <a:ext uri="{FF2B5EF4-FFF2-40B4-BE49-F238E27FC236}">
                <a16:creationId xmlns:a16="http://schemas.microsoft.com/office/drawing/2014/main" id="{300FA561-8561-C8FA-7E0F-68E1CDCF5204}"/>
              </a:ext>
            </a:extLst>
          </p:cNvPr>
          <p:cNvSpPr txBox="1"/>
          <p:nvPr/>
        </p:nvSpPr>
        <p:spPr>
          <a:xfrm>
            <a:off x="4684829" y="1859340"/>
            <a:ext cx="6096654" cy="3139321"/>
          </a:xfrm>
          <a:prstGeom prst="rect">
            <a:avLst/>
          </a:prstGeom>
          <a:noFill/>
        </p:spPr>
        <p:txBody>
          <a:bodyPr wrap="square">
            <a:spAutoFit/>
          </a:bodyPr>
          <a:lstStyle/>
          <a:p>
            <a:r>
              <a:rPr lang="en-US" b="0" dirty="0">
                <a:solidFill>
                  <a:srgbClr val="569CD6"/>
                </a:solidFill>
                <a:effectLst/>
                <a:latin typeface="Consolas" panose="020B0609020204030204" pitchFamily="49" charset="0"/>
              </a:rPr>
              <a: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services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ports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'3000:3000'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p:txBody>
      </p:sp>
      <p:grpSp>
        <p:nvGrpSpPr>
          <p:cNvPr id="31" name="Group 30">
            <a:extLst>
              <a:ext uri="{FF2B5EF4-FFF2-40B4-BE49-F238E27FC236}">
                <a16:creationId xmlns:a16="http://schemas.microsoft.com/office/drawing/2014/main" id="{CF5D27C3-5FB9-AFA7-005F-4A8B2982FA1B}"/>
              </a:ext>
            </a:extLst>
          </p:cNvPr>
          <p:cNvGrpSpPr/>
          <p:nvPr/>
        </p:nvGrpSpPr>
        <p:grpSpPr>
          <a:xfrm>
            <a:off x="676709" y="2290201"/>
            <a:ext cx="2287822" cy="2574564"/>
            <a:chOff x="676709" y="2147693"/>
            <a:chExt cx="2287822" cy="2574564"/>
          </a:xfrm>
        </p:grpSpPr>
        <p:sp>
          <p:nvSpPr>
            <p:cNvPr id="39" name="TextBox 38">
              <a:extLst>
                <a:ext uri="{FF2B5EF4-FFF2-40B4-BE49-F238E27FC236}">
                  <a16:creationId xmlns:a16="http://schemas.microsoft.com/office/drawing/2014/main" id="{8CFBDF40-93CF-011C-1D44-920C51303946}"/>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DA5BDFEE-CC09-B04D-93D2-5D44CA75BD29}"/>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EBC4293B-ECBF-EE84-659A-3A5200812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969C535C-7B00-D5DD-248A-152123DAF9A4}"/>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3291711-76EB-9D63-FD4B-8B78BA66A9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F93E612D-2796-9831-34DB-FCBFE3A01764}"/>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88F79AF1-D23C-6263-2A5C-5F4AC5F16386}"/>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9B935D5C-56C4-FF7C-D91C-647114AD8B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3D546EC6-CF4B-2B01-1747-D756EE2E077B}"/>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3FFC0EC4-A614-126D-C86C-C0A8345F2851}"/>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B12C36-FD5B-BD0D-CC32-5C23FE53E2A8}"/>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5D967CD2-A4FC-99C7-6483-F84FA71C1F4E}"/>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4D09585-0E72-71AD-994F-4FDD2B604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A6A6F694-5664-37F0-A233-8C22DE289C1E}"/>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3B0C33B7-072E-EFB6-8AA3-A04E2118A03B}"/>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4ECEC24D-6AB2-4458-AE9D-4171E21F2D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8C00CC83-E82D-27FA-96CC-F6217F42AFF1}"/>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FC4559F9-F0C9-6690-FD97-F92AFB32DD52}"/>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6FBB4EAD-B0C4-438A-24CE-2409A0711F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90D77940-643B-B52B-7FF8-B241E572FC7B}"/>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5F82CCB-4771-BBBE-8FE1-3B801ACB6FDF}"/>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A2F036A7-5E5D-B5D3-4E57-F6DDB408DE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CE139FCF-00CF-F119-557A-98941B89BC0A}"/>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679471A1-14AF-804B-C074-C0C925D44E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5FA6EE21-CE67-E977-78BB-A4763CB0619E}"/>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173457794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volumes</a:t>
            </a:r>
          </a:p>
        </p:txBody>
      </p:sp>
      <p:grpSp>
        <p:nvGrpSpPr>
          <p:cNvPr id="2" name="Group 1">
            <a:extLst>
              <a:ext uri="{FF2B5EF4-FFF2-40B4-BE49-F238E27FC236}">
                <a16:creationId xmlns:a16="http://schemas.microsoft.com/office/drawing/2014/main" id="{9BD71AF3-DE44-21A5-31DB-07F83A8B7C38}"/>
              </a:ext>
            </a:extLst>
          </p:cNvPr>
          <p:cNvGrpSpPr/>
          <p:nvPr/>
        </p:nvGrpSpPr>
        <p:grpSpPr>
          <a:xfrm>
            <a:off x="4684829" y="1859340"/>
            <a:ext cx="6096654" cy="3139321"/>
            <a:chOff x="4684829" y="660177"/>
            <a:chExt cx="6096654" cy="3139321"/>
          </a:xfrm>
        </p:grpSpPr>
        <p:sp>
          <p:nvSpPr>
            <p:cNvPr id="32" name="TextBox 31">
              <a:extLst>
                <a:ext uri="{FF2B5EF4-FFF2-40B4-BE49-F238E27FC236}">
                  <a16:creationId xmlns:a16="http://schemas.microsoft.com/office/drawing/2014/main" id="{300FA561-8561-C8FA-7E0F-68E1CDCF5204}"/>
                </a:ext>
              </a:extLst>
            </p:cNvPr>
            <p:cNvSpPr txBox="1"/>
            <p:nvPr/>
          </p:nvSpPr>
          <p:spPr>
            <a:xfrm>
              <a:off x="4684829" y="660177"/>
              <a:ext cx="6096654" cy="3139321"/>
            </a:xfrm>
            <a:prstGeom prst="rect">
              <a:avLst/>
            </a:prstGeom>
            <a:noFill/>
          </p:spPr>
          <p:txBody>
            <a:bodyPr wrap="square">
              <a:spAutoFit/>
            </a:bodyPr>
            <a:lstStyle/>
            <a:p>
              <a:r>
                <a:rPr lang="en-US" b="0" dirty="0">
                  <a:solidFill>
                    <a:srgbClr val="569CD6"/>
                  </a:solidFill>
                  <a:effectLst/>
                  <a:latin typeface="Consolas" panose="020B0609020204030204" pitchFamily="49" charset="0"/>
                </a:rPr>
                <a: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services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ports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'3000:3000'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p:txBody>
        </p:sp>
        <p:sp>
          <p:nvSpPr>
            <p:cNvPr id="3" name="Rectangle: Rounded Corners 2">
              <a:extLst>
                <a:ext uri="{FF2B5EF4-FFF2-40B4-BE49-F238E27FC236}">
                  <a16:creationId xmlns:a16="http://schemas.microsoft.com/office/drawing/2014/main" id="{8248352E-B795-4BED-6D51-C792F4D2DD4E}"/>
                </a:ext>
              </a:extLst>
            </p:cNvPr>
            <p:cNvSpPr/>
            <p:nvPr/>
          </p:nvSpPr>
          <p:spPr>
            <a:xfrm>
              <a:off x="6839685" y="3507905"/>
              <a:ext cx="3363920" cy="24006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Montserrat Light" panose="00000400000000000000" pitchFamily="2" charset="0"/>
                </a:rPr>
                <a:t>Map</a:t>
              </a:r>
              <a:r>
                <a:rPr lang="fr-FR" sz="1100" dirty="0">
                  <a:solidFill>
                    <a:schemeClr val="tx1"/>
                  </a:solidFill>
                  <a:latin typeface="Montserrat Light" panose="00000400000000000000" pitchFamily="2" charset="0"/>
                </a:rPr>
                <a:t> the </a:t>
              </a:r>
              <a:r>
                <a:rPr lang="fr-FR" sz="1100" dirty="0" err="1">
                  <a:solidFill>
                    <a:schemeClr val="tx1"/>
                  </a:solidFill>
                  <a:latin typeface="Montserrat Light" panose="00000400000000000000" pitchFamily="2" charset="0"/>
                </a:rPr>
                <a:t>pwd</a:t>
              </a:r>
              <a:r>
                <a:rPr lang="fr-FR" sz="1100" dirty="0">
                  <a:solidFill>
                    <a:schemeClr val="tx1"/>
                  </a:solidFill>
                  <a:latin typeface="Montserrat Light" panose="00000400000000000000" pitchFamily="2" charset="0"/>
                </a:rPr>
                <a:t> </a:t>
              </a:r>
              <a:r>
                <a:rPr lang="fr-FR" sz="1100" dirty="0" err="1">
                  <a:solidFill>
                    <a:schemeClr val="tx1"/>
                  </a:solidFill>
                  <a:latin typeface="Montserrat Light" panose="00000400000000000000" pitchFamily="2" charset="0"/>
                </a:rPr>
                <a:t>into</a:t>
              </a:r>
              <a:r>
                <a:rPr lang="fr-FR" sz="1100" dirty="0">
                  <a:solidFill>
                    <a:schemeClr val="tx1"/>
                  </a:solidFill>
                  <a:latin typeface="Montserrat Light" panose="00000400000000000000" pitchFamily="2" charset="0"/>
                </a:rPr>
                <a:t> the ‘/app’ folder</a:t>
              </a:r>
              <a:endParaRPr lang="en-BE" sz="1100" dirty="0">
                <a:solidFill>
                  <a:schemeClr val="tx1"/>
                </a:solidFill>
                <a:latin typeface="Montserrat Light" panose="00000400000000000000" pitchFamily="2" charset="0"/>
              </a:endParaRPr>
            </a:p>
          </p:txBody>
        </p:sp>
      </p:grpSp>
      <p:grpSp>
        <p:nvGrpSpPr>
          <p:cNvPr id="31" name="Group 30">
            <a:extLst>
              <a:ext uri="{FF2B5EF4-FFF2-40B4-BE49-F238E27FC236}">
                <a16:creationId xmlns:a16="http://schemas.microsoft.com/office/drawing/2014/main" id="{F4A80D0D-EABE-3993-EC50-C83127CE0539}"/>
              </a:ext>
            </a:extLst>
          </p:cNvPr>
          <p:cNvGrpSpPr/>
          <p:nvPr/>
        </p:nvGrpSpPr>
        <p:grpSpPr>
          <a:xfrm>
            <a:off x="676709" y="2290201"/>
            <a:ext cx="2287822" cy="2574564"/>
            <a:chOff x="676709" y="2147693"/>
            <a:chExt cx="2287822" cy="2574564"/>
          </a:xfrm>
        </p:grpSpPr>
        <p:sp>
          <p:nvSpPr>
            <p:cNvPr id="39" name="TextBox 38">
              <a:extLst>
                <a:ext uri="{FF2B5EF4-FFF2-40B4-BE49-F238E27FC236}">
                  <a16:creationId xmlns:a16="http://schemas.microsoft.com/office/drawing/2014/main" id="{BD687CC3-14AB-9B95-243B-47543BC931EE}"/>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BE671519-E6E0-20F9-242B-B4154856D099}"/>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9875869F-D960-3F64-051A-DAA8062AEA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5FF76CB4-0971-E4A5-BF56-820798121E55}"/>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656F89AE-4D94-2C25-4D32-E587B30788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CD5CA693-2FE4-9A78-75E2-FDA7CC0D5058}"/>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285AD04F-3799-36E8-5813-A3183D57A5D4}"/>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FBCFAC59-7864-17D2-B0FB-ED9436A169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4D9A51C6-70CE-D59F-9613-F3BCED7558A7}"/>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BEC221BE-8AFF-9896-0252-B4E483C157EC}"/>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A705FB0-F198-9086-83DB-4653AFB3F130}"/>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544EAE77-AD5B-9130-564F-1659EF3E57FB}"/>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6311C2E7-002F-0D9B-62AD-4C0801C0E1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2C93D780-3921-8AC1-B42C-F10EAA22D7F8}"/>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5E90A660-6726-3A18-CDAA-A37D2179A368}"/>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E1189C41-E9F6-D617-2A32-12BD91487A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F1FBAF81-002B-3119-8CA8-7B50A76BAF0E}"/>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FB1B1F3A-4498-CCC3-8843-DBA32DD98560}"/>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26F116C4-79E4-56F6-C17B-649A0E97A6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3F3B5C8A-CCFD-2E69-21C3-BA1D5D3C8E55}"/>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066AE-B262-0C13-CC22-966A02ADD62D}"/>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C676C92B-4D78-4FB8-781C-31AD93D01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FE7002A6-4524-CBFC-8D3D-C5C8D4765D4B}"/>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698DE6A4-8D2A-DFB3-55B5-2DFAE44E92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E7F99F40-2809-8274-6D12-F5F0B41B2E95}"/>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286942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volumes</a:t>
            </a:r>
          </a:p>
        </p:txBody>
      </p:sp>
      <p:grpSp>
        <p:nvGrpSpPr>
          <p:cNvPr id="2" name="Group 1">
            <a:extLst>
              <a:ext uri="{FF2B5EF4-FFF2-40B4-BE49-F238E27FC236}">
                <a16:creationId xmlns:a16="http://schemas.microsoft.com/office/drawing/2014/main" id="{9BD71AF3-DE44-21A5-31DB-07F83A8B7C38}"/>
              </a:ext>
            </a:extLst>
          </p:cNvPr>
          <p:cNvGrpSpPr/>
          <p:nvPr/>
        </p:nvGrpSpPr>
        <p:grpSpPr>
          <a:xfrm>
            <a:off x="4684829" y="1859340"/>
            <a:ext cx="6908036" cy="3139321"/>
            <a:chOff x="4684829" y="660177"/>
            <a:chExt cx="6908036" cy="3139321"/>
          </a:xfrm>
        </p:grpSpPr>
        <p:sp>
          <p:nvSpPr>
            <p:cNvPr id="32" name="TextBox 31">
              <a:extLst>
                <a:ext uri="{FF2B5EF4-FFF2-40B4-BE49-F238E27FC236}">
                  <a16:creationId xmlns:a16="http://schemas.microsoft.com/office/drawing/2014/main" id="{300FA561-8561-C8FA-7E0F-68E1CDCF5204}"/>
                </a:ext>
              </a:extLst>
            </p:cNvPr>
            <p:cNvSpPr txBox="1"/>
            <p:nvPr/>
          </p:nvSpPr>
          <p:spPr>
            <a:xfrm>
              <a:off x="4684829" y="660177"/>
              <a:ext cx="6096654" cy="3139321"/>
            </a:xfrm>
            <a:prstGeom prst="rect">
              <a:avLst/>
            </a:prstGeom>
            <a:noFill/>
          </p:spPr>
          <p:txBody>
            <a:bodyPr wrap="square">
              <a:spAutoFit/>
            </a:bodyPr>
            <a:lstStyle/>
            <a:p>
              <a:r>
                <a:rPr lang="en-US" b="0" dirty="0">
                  <a:solidFill>
                    <a:srgbClr val="569CD6"/>
                  </a:solidFill>
                  <a:effectLst/>
                  <a:latin typeface="Consolas" panose="020B0609020204030204" pitchFamily="49" charset="0"/>
                </a:rPr>
                <a: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services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ports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'3000:3000'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p:txBody>
        </p:sp>
        <p:sp>
          <p:nvSpPr>
            <p:cNvPr id="3" name="Rectangle: Rounded Corners 2">
              <a:extLst>
                <a:ext uri="{FF2B5EF4-FFF2-40B4-BE49-F238E27FC236}">
                  <a16:creationId xmlns:a16="http://schemas.microsoft.com/office/drawing/2014/main" id="{8248352E-B795-4BED-6D51-C792F4D2DD4E}"/>
                </a:ext>
              </a:extLst>
            </p:cNvPr>
            <p:cNvSpPr/>
            <p:nvPr/>
          </p:nvSpPr>
          <p:spPr>
            <a:xfrm>
              <a:off x="6839685" y="3507905"/>
              <a:ext cx="3363920" cy="24006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Montserrat Light" panose="00000400000000000000" pitchFamily="2" charset="0"/>
                </a:rPr>
                <a:t>Map</a:t>
              </a:r>
              <a:r>
                <a:rPr lang="fr-FR" sz="1100" dirty="0">
                  <a:solidFill>
                    <a:schemeClr val="tx1"/>
                  </a:solidFill>
                  <a:latin typeface="Montserrat Light" panose="00000400000000000000" pitchFamily="2" charset="0"/>
                </a:rPr>
                <a:t> the </a:t>
              </a:r>
              <a:r>
                <a:rPr lang="fr-FR" sz="1100" dirty="0" err="1">
                  <a:solidFill>
                    <a:schemeClr val="tx1"/>
                  </a:solidFill>
                  <a:latin typeface="Montserrat Light" panose="00000400000000000000" pitchFamily="2" charset="0"/>
                </a:rPr>
                <a:t>pwd</a:t>
              </a:r>
              <a:r>
                <a:rPr lang="fr-FR" sz="1100" dirty="0">
                  <a:solidFill>
                    <a:schemeClr val="tx1"/>
                  </a:solidFill>
                  <a:latin typeface="Montserrat Light" panose="00000400000000000000" pitchFamily="2" charset="0"/>
                </a:rPr>
                <a:t> </a:t>
              </a:r>
              <a:r>
                <a:rPr lang="fr-FR" sz="1100" dirty="0" err="1">
                  <a:solidFill>
                    <a:schemeClr val="tx1"/>
                  </a:solidFill>
                  <a:latin typeface="Montserrat Light" panose="00000400000000000000" pitchFamily="2" charset="0"/>
                </a:rPr>
                <a:t>into</a:t>
              </a:r>
              <a:r>
                <a:rPr lang="fr-FR" sz="1100" dirty="0">
                  <a:solidFill>
                    <a:schemeClr val="tx1"/>
                  </a:solidFill>
                  <a:latin typeface="Montserrat Light" panose="00000400000000000000" pitchFamily="2" charset="0"/>
                </a:rPr>
                <a:t> the ‘/app’ folder</a:t>
              </a:r>
              <a:endParaRPr lang="en-BE" sz="1100" dirty="0">
                <a:solidFill>
                  <a:schemeClr val="tx1"/>
                </a:solidFill>
                <a:latin typeface="Montserrat Light" panose="00000400000000000000" pitchFamily="2" charset="0"/>
              </a:endParaRPr>
            </a:p>
          </p:txBody>
        </p:sp>
        <p:sp>
          <p:nvSpPr>
            <p:cNvPr id="33" name="Rectangle: Rounded Corners 32">
              <a:extLst>
                <a:ext uri="{FF2B5EF4-FFF2-40B4-BE49-F238E27FC236}">
                  <a16:creationId xmlns:a16="http://schemas.microsoft.com/office/drawing/2014/main" id="{033F7873-6B7C-261D-03E0-2809DC127D7B}"/>
                </a:ext>
              </a:extLst>
            </p:cNvPr>
            <p:cNvSpPr/>
            <p:nvPr/>
          </p:nvSpPr>
          <p:spPr>
            <a:xfrm>
              <a:off x="8228945" y="3188935"/>
              <a:ext cx="3363920" cy="24006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latin typeface="Montserrat Light" panose="00000400000000000000" pitchFamily="2" charset="0"/>
                </a:rPr>
                <a:t>Put a bookmark on the </a:t>
              </a:r>
              <a:r>
                <a:rPr lang="fr-FR" sz="1100" dirty="0" err="1">
                  <a:solidFill>
                    <a:schemeClr val="tx1"/>
                  </a:solidFill>
                  <a:latin typeface="Montserrat Light" panose="00000400000000000000" pitchFamily="2" charset="0"/>
                </a:rPr>
                <a:t>node_module</a:t>
              </a:r>
              <a:r>
                <a:rPr lang="fr-FR" sz="1100" dirty="0">
                  <a:solidFill>
                    <a:schemeClr val="tx1"/>
                  </a:solidFill>
                  <a:latin typeface="Montserrat Light" panose="00000400000000000000" pitchFamily="2" charset="0"/>
                </a:rPr>
                <a:t> folder</a:t>
              </a:r>
              <a:endParaRPr lang="en-BE" sz="1100" dirty="0">
                <a:solidFill>
                  <a:schemeClr val="tx1"/>
                </a:solidFill>
                <a:latin typeface="Montserrat Light" panose="00000400000000000000" pitchFamily="2" charset="0"/>
              </a:endParaRPr>
            </a:p>
          </p:txBody>
        </p:sp>
      </p:grpSp>
      <p:grpSp>
        <p:nvGrpSpPr>
          <p:cNvPr id="31" name="Group 30">
            <a:extLst>
              <a:ext uri="{FF2B5EF4-FFF2-40B4-BE49-F238E27FC236}">
                <a16:creationId xmlns:a16="http://schemas.microsoft.com/office/drawing/2014/main" id="{F8F260C8-DDE2-FB10-A9B9-DC5756401EAF}"/>
              </a:ext>
            </a:extLst>
          </p:cNvPr>
          <p:cNvGrpSpPr/>
          <p:nvPr/>
        </p:nvGrpSpPr>
        <p:grpSpPr>
          <a:xfrm>
            <a:off x="676709" y="2290201"/>
            <a:ext cx="2287822" cy="2574564"/>
            <a:chOff x="676709" y="2147693"/>
            <a:chExt cx="2287822" cy="2574564"/>
          </a:xfrm>
        </p:grpSpPr>
        <p:sp>
          <p:nvSpPr>
            <p:cNvPr id="39" name="TextBox 38">
              <a:extLst>
                <a:ext uri="{FF2B5EF4-FFF2-40B4-BE49-F238E27FC236}">
                  <a16:creationId xmlns:a16="http://schemas.microsoft.com/office/drawing/2014/main" id="{5B87A691-7E97-2BEF-A6BA-AF15C36AFD7D}"/>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2F431F45-F9E6-B116-5EBC-D05482D36581}"/>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0DE31D47-E780-22FF-B75B-58278982A9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548FF868-10DE-1D66-242C-6353BDD6C765}"/>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5F2446BF-B0F8-5364-155A-92500D5000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8047345E-1036-2510-950D-3623020C81D4}"/>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C05B56B2-8850-6E79-625C-50F9B5C10084}"/>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C209FB86-FBE4-5332-1703-45F6594997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9DDEFFA9-3567-A1AB-5AB8-B2D8AE429D23}"/>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C02FC80B-8B06-0D9F-CE78-EFB728E36FBF}"/>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8D2A9E6-F5AA-D9A2-D025-C257CCE38799}"/>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29A3F70F-44B8-3B0A-D5F2-0EA82BC42857}"/>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BC04485D-F7A6-4538-C3A8-EF02A0F69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CD01B7A3-DC86-4D35-82A0-5031836B9A51}"/>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07E27899-6139-BEB3-5500-692B2E45D099}"/>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61F9723A-CCC7-670B-72D7-682F989C81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A42D542F-6AF7-CA14-A923-88BF32C67CA1}"/>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7A2755B6-5018-63B8-13AD-83629DB42CF4}"/>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380D84EE-B58B-0B23-6872-A48DC2CCF9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C03CA50C-2037-6C8D-E778-058D4DBCDCD4}"/>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A5C63FA-7F8B-F9A8-7F27-E01BE0F258B4}"/>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8D4FFE42-60F1-4714-8BA9-7C2CEA725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7A4BDD5F-DDC9-4F58-B0B5-10C436EBCF12}"/>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553C0BDB-ACA1-E1BE-4807-362ADB0122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FF9AE82F-EBBB-41B0-4ED3-2F8CE7AC7104}"/>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1836229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Black" panose="00000A00000000000000" pitchFamily="2" charset="0"/>
              </a:rPr>
              <a:t>It’s really easier now</a:t>
            </a:r>
          </a:p>
        </p:txBody>
      </p:sp>
      <p:sp>
        <p:nvSpPr>
          <p:cNvPr id="31" name="TextBox 30">
            <a:extLst>
              <a:ext uri="{FF2B5EF4-FFF2-40B4-BE49-F238E27FC236}">
                <a16:creationId xmlns:a16="http://schemas.microsoft.com/office/drawing/2014/main" id="{66009EB1-82E4-A587-647D-DE0F3721F547}"/>
              </a:ext>
            </a:extLst>
          </p:cNvPr>
          <p:cNvSpPr txBox="1"/>
          <p:nvPr/>
        </p:nvSpPr>
        <p:spPr>
          <a:xfrm>
            <a:off x="3163464" y="3136613"/>
            <a:ext cx="3543443" cy="584775"/>
          </a:xfrm>
          <a:prstGeom prst="rect">
            <a:avLst/>
          </a:prstGeom>
          <a:noFill/>
        </p:spPr>
        <p:txBody>
          <a:bodyPr wrap="square">
            <a:spAutoFit/>
          </a:bodyPr>
          <a:lstStyle/>
          <a:p>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p</a:t>
            </a:r>
            <a:r>
              <a:rPr lang="en-US" sz="3200" b="0" dirty="0">
                <a:solidFill>
                  <a:srgbClr val="808080"/>
                </a:solidFill>
                <a:effectLst/>
                <a:latin typeface="Consolas" panose="020B0609020204030204" pitchFamily="49" charset="0"/>
              </a:rPr>
              <a:t>&gt;</a:t>
            </a:r>
            <a:r>
              <a:rPr lang="en-US" sz="3200" b="0" dirty="0">
                <a:solidFill>
                  <a:srgbClr val="D4D4D4"/>
                </a:solidFill>
                <a:effectLst/>
                <a:latin typeface="Consolas" panose="020B0609020204030204" pitchFamily="49" charset="0"/>
              </a:rPr>
              <a:t>Hi mom!</a:t>
            </a:r>
            <a:r>
              <a:rPr lang="en-US" sz="3200" b="0" dirty="0">
                <a:solidFill>
                  <a:srgbClr val="808080"/>
                </a:solidFill>
                <a:effectLst/>
                <a:latin typeface="Consolas" panose="020B0609020204030204" pitchFamily="49" charset="0"/>
              </a:rPr>
              <a:t>&lt;/</a:t>
            </a:r>
            <a:r>
              <a:rPr lang="en-US" sz="3200" b="0" dirty="0">
                <a:solidFill>
                  <a:srgbClr val="569CD6"/>
                </a:solidFill>
                <a:effectLst/>
                <a:latin typeface="Consolas" panose="020B0609020204030204" pitchFamily="49" charset="0"/>
              </a:rPr>
              <a:t>p</a:t>
            </a:r>
            <a:r>
              <a:rPr lang="en-US" sz="3200" b="0" dirty="0">
                <a:solidFill>
                  <a:srgbClr val="808080"/>
                </a:solidFill>
                <a:effectLst/>
                <a:latin typeface="Consolas" panose="020B0609020204030204" pitchFamily="49" charset="0"/>
              </a:rPr>
              <a:t>&gt;</a:t>
            </a:r>
            <a:endParaRPr lang="en-US" sz="32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9E01229F-5219-335C-C6AA-E0444D4E6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773" y="2113324"/>
            <a:ext cx="3826789" cy="2631353"/>
          </a:xfrm>
          <a:prstGeom prst="rect">
            <a:avLst/>
          </a:prstGeom>
        </p:spPr>
      </p:pic>
      <p:grpSp>
        <p:nvGrpSpPr>
          <p:cNvPr id="32" name="Group 31">
            <a:extLst>
              <a:ext uri="{FF2B5EF4-FFF2-40B4-BE49-F238E27FC236}">
                <a16:creationId xmlns:a16="http://schemas.microsoft.com/office/drawing/2014/main" id="{09DE28F7-7FB3-3BD3-EC8B-9464E4C47919}"/>
              </a:ext>
            </a:extLst>
          </p:cNvPr>
          <p:cNvGrpSpPr/>
          <p:nvPr/>
        </p:nvGrpSpPr>
        <p:grpSpPr>
          <a:xfrm>
            <a:off x="676709" y="2290201"/>
            <a:ext cx="2287822" cy="2574564"/>
            <a:chOff x="676709" y="2147693"/>
            <a:chExt cx="2287822" cy="2574564"/>
          </a:xfrm>
        </p:grpSpPr>
        <p:sp>
          <p:nvSpPr>
            <p:cNvPr id="33" name="TextBox 32">
              <a:extLst>
                <a:ext uri="{FF2B5EF4-FFF2-40B4-BE49-F238E27FC236}">
                  <a16:creationId xmlns:a16="http://schemas.microsoft.com/office/drawing/2014/main" id="{7A6A51D4-93AD-CA4A-982D-EF134ACD2EFC}"/>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39" name="Straight Connector 38">
              <a:extLst>
                <a:ext uri="{FF2B5EF4-FFF2-40B4-BE49-F238E27FC236}">
                  <a16:creationId xmlns:a16="http://schemas.microsoft.com/office/drawing/2014/main" id="{5244EC7C-00C3-0161-A831-7742CE6A4257}"/>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0F54157B-D261-4E90-A200-1DD748BD67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09" y="2154436"/>
              <a:ext cx="227969" cy="227968"/>
            </a:xfrm>
            <a:prstGeom prst="rect">
              <a:avLst/>
            </a:prstGeom>
          </p:spPr>
        </p:pic>
        <p:cxnSp>
          <p:nvCxnSpPr>
            <p:cNvPr id="42" name="Straight Connector 41">
              <a:extLst>
                <a:ext uri="{FF2B5EF4-FFF2-40B4-BE49-F238E27FC236}">
                  <a16:creationId xmlns:a16="http://schemas.microsoft.com/office/drawing/2014/main" id="{3CBA095B-D2B7-401F-0820-196B268910EC}"/>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04B85327-0A33-9BFD-506E-C2CB1F365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58" y="2493656"/>
              <a:ext cx="227969" cy="227968"/>
            </a:xfrm>
            <a:prstGeom prst="rect">
              <a:avLst/>
            </a:prstGeom>
          </p:spPr>
        </p:pic>
        <p:sp>
          <p:nvSpPr>
            <p:cNvPr id="44" name="TextBox 43">
              <a:extLst>
                <a:ext uri="{FF2B5EF4-FFF2-40B4-BE49-F238E27FC236}">
                  <a16:creationId xmlns:a16="http://schemas.microsoft.com/office/drawing/2014/main" id="{2F62D7E9-0355-D38D-A50E-50FFC90C4F96}"/>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5" name="Straight Connector 44">
              <a:extLst>
                <a:ext uri="{FF2B5EF4-FFF2-40B4-BE49-F238E27FC236}">
                  <a16:creationId xmlns:a16="http://schemas.microsoft.com/office/drawing/2014/main" id="{3BC21142-51C1-BE91-4AC7-12DB0D08470F}"/>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78ACEDFA-B1D3-2E71-9019-11FF31FD1B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58" y="2829503"/>
              <a:ext cx="227969" cy="227968"/>
            </a:xfrm>
            <a:prstGeom prst="rect">
              <a:avLst/>
            </a:prstGeom>
          </p:spPr>
        </p:pic>
        <p:sp>
          <p:nvSpPr>
            <p:cNvPr id="47" name="TextBox 46">
              <a:extLst>
                <a:ext uri="{FF2B5EF4-FFF2-40B4-BE49-F238E27FC236}">
                  <a16:creationId xmlns:a16="http://schemas.microsoft.com/office/drawing/2014/main" id="{9C410CB8-7012-E5C2-A080-F75662FFFEA8}"/>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8" name="Straight Connector 47">
              <a:extLst>
                <a:ext uri="{FF2B5EF4-FFF2-40B4-BE49-F238E27FC236}">
                  <a16:creationId xmlns:a16="http://schemas.microsoft.com/office/drawing/2014/main" id="{A33FD465-E61A-EDB3-6E2B-7C3310FB67B1}"/>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8636F24-6F0E-AB0A-F31B-09A32B3D103B}"/>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0" name="Straight Connector 49">
              <a:extLst>
                <a:ext uri="{FF2B5EF4-FFF2-40B4-BE49-F238E27FC236}">
                  <a16:creationId xmlns:a16="http://schemas.microsoft.com/office/drawing/2014/main" id="{A339945F-6DD2-6F06-2AC1-21A23CF839E6}"/>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D55FAB90-BE0E-D3FD-6B62-0ED876E47F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51" y="3826449"/>
              <a:ext cx="228874" cy="228874"/>
            </a:xfrm>
            <a:prstGeom prst="rect">
              <a:avLst/>
            </a:prstGeom>
          </p:spPr>
        </p:pic>
        <p:sp>
          <p:nvSpPr>
            <p:cNvPr id="52" name="TextBox 51">
              <a:extLst>
                <a:ext uri="{FF2B5EF4-FFF2-40B4-BE49-F238E27FC236}">
                  <a16:creationId xmlns:a16="http://schemas.microsoft.com/office/drawing/2014/main" id="{2D081162-D13F-CDE3-E084-DE0B92FB5829}"/>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3" name="Straight Connector 52">
              <a:extLst>
                <a:ext uri="{FF2B5EF4-FFF2-40B4-BE49-F238E27FC236}">
                  <a16:creationId xmlns:a16="http://schemas.microsoft.com/office/drawing/2014/main" id="{859FAE93-C6F2-9DAA-3D8B-6FA8146E3CDD}"/>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473F769D-9346-A182-B9F4-2E16347C47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651" y="4160070"/>
              <a:ext cx="228874" cy="228874"/>
            </a:xfrm>
            <a:prstGeom prst="rect">
              <a:avLst/>
            </a:prstGeom>
          </p:spPr>
        </p:pic>
        <p:sp>
          <p:nvSpPr>
            <p:cNvPr id="55" name="TextBox 54">
              <a:extLst>
                <a:ext uri="{FF2B5EF4-FFF2-40B4-BE49-F238E27FC236}">
                  <a16:creationId xmlns:a16="http://schemas.microsoft.com/office/drawing/2014/main" id="{57AB6F32-656F-7355-6D30-F736BF08120A}"/>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6" name="TextBox 55">
              <a:extLst>
                <a:ext uri="{FF2B5EF4-FFF2-40B4-BE49-F238E27FC236}">
                  <a16:creationId xmlns:a16="http://schemas.microsoft.com/office/drawing/2014/main" id="{C0859853-C83B-7799-6825-61109F0654E7}"/>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7" name="Graphic 56">
              <a:extLst>
                <a:ext uri="{FF2B5EF4-FFF2-40B4-BE49-F238E27FC236}">
                  <a16:creationId xmlns:a16="http://schemas.microsoft.com/office/drawing/2014/main" id="{09D42F98-9B64-21E4-451D-608D56B29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56" y="3164138"/>
              <a:ext cx="227969" cy="227968"/>
            </a:xfrm>
            <a:prstGeom prst="rect">
              <a:avLst/>
            </a:prstGeom>
          </p:spPr>
        </p:pic>
        <p:cxnSp>
          <p:nvCxnSpPr>
            <p:cNvPr id="58" name="Straight Connector 57">
              <a:extLst>
                <a:ext uri="{FF2B5EF4-FFF2-40B4-BE49-F238E27FC236}">
                  <a16:creationId xmlns:a16="http://schemas.microsoft.com/office/drawing/2014/main" id="{1517D854-7110-FA63-5F08-75F8443F22E1}"/>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DC2065E-805A-519C-AD91-AB870787B25D}"/>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0" name="Graphic 59">
              <a:extLst>
                <a:ext uri="{FF2B5EF4-FFF2-40B4-BE49-F238E27FC236}">
                  <a16:creationId xmlns:a16="http://schemas.microsoft.com/office/drawing/2014/main" id="{CB3F26F9-F728-C955-B87D-CCFA16CC4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54" y="3500968"/>
              <a:ext cx="227969" cy="227968"/>
            </a:xfrm>
            <a:prstGeom prst="rect">
              <a:avLst/>
            </a:prstGeom>
          </p:spPr>
        </p:pic>
        <p:cxnSp>
          <p:nvCxnSpPr>
            <p:cNvPr id="61" name="Straight Connector 60">
              <a:extLst>
                <a:ext uri="{FF2B5EF4-FFF2-40B4-BE49-F238E27FC236}">
                  <a16:creationId xmlns:a16="http://schemas.microsoft.com/office/drawing/2014/main" id="{119278A9-5AF3-164A-E74D-3B79AF321C69}"/>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2" name="Graphic 61">
              <a:extLst>
                <a:ext uri="{FF2B5EF4-FFF2-40B4-BE49-F238E27FC236}">
                  <a16:creationId xmlns:a16="http://schemas.microsoft.com/office/drawing/2014/main" id="{F32C7489-DE30-4268-0D50-7E464D6225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651" y="4457035"/>
              <a:ext cx="228874" cy="228874"/>
            </a:xfrm>
            <a:prstGeom prst="rect">
              <a:avLst/>
            </a:prstGeom>
          </p:spPr>
        </p:pic>
        <p:sp>
          <p:nvSpPr>
            <p:cNvPr id="63" name="TextBox 62">
              <a:extLst>
                <a:ext uri="{FF2B5EF4-FFF2-40B4-BE49-F238E27FC236}">
                  <a16:creationId xmlns:a16="http://schemas.microsoft.com/office/drawing/2014/main" id="{1D64ADC3-5F5F-98FA-E1A7-C6208370EA45}"/>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144604672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Running tests</a:t>
            </a:r>
          </a:p>
        </p:txBody>
      </p:sp>
      <p:grpSp>
        <p:nvGrpSpPr>
          <p:cNvPr id="41" name="Group 40">
            <a:extLst>
              <a:ext uri="{FF2B5EF4-FFF2-40B4-BE49-F238E27FC236}">
                <a16:creationId xmlns:a16="http://schemas.microsoft.com/office/drawing/2014/main" id="{46F95898-2ADB-FF92-5E0D-E5F60AC84B23}"/>
              </a:ext>
            </a:extLst>
          </p:cNvPr>
          <p:cNvGrpSpPr/>
          <p:nvPr/>
        </p:nvGrpSpPr>
        <p:grpSpPr>
          <a:xfrm>
            <a:off x="676709" y="2290201"/>
            <a:ext cx="2287822" cy="2574564"/>
            <a:chOff x="676709" y="2147693"/>
            <a:chExt cx="2287822" cy="2574564"/>
          </a:xfrm>
        </p:grpSpPr>
        <p:sp>
          <p:nvSpPr>
            <p:cNvPr id="9" name="TextBox 8">
              <a:extLst>
                <a:ext uri="{FF2B5EF4-FFF2-40B4-BE49-F238E27FC236}">
                  <a16:creationId xmlns:a16="http://schemas.microsoft.com/office/drawing/2014/main" id="{2A54595F-B97C-1E37-FF6D-0C09403A6C9F}"/>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10" name="Straight Connector 9">
              <a:extLst>
                <a:ext uri="{FF2B5EF4-FFF2-40B4-BE49-F238E27FC236}">
                  <a16:creationId xmlns:a16="http://schemas.microsoft.com/office/drawing/2014/main" id="{29E84AA1-7348-074C-071E-03764C6879B2}"/>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4E415ED-61B9-E726-5310-8C0DECAC63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12" name="Straight Connector 11">
              <a:extLst>
                <a:ext uri="{FF2B5EF4-FFF2-40B4-BE49-F238E27FC236}">
                  <a16:creationId xmlns:a16="http://schemas.microsoft.com/office/drawing/2014/main" id="{6B68C60F-2A70-6350-2EEA-F2A40548D991}"/>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C496217-5066-EE77-00AA-3EC210BC69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14" name="TextBox 13">
              <a:extLst>
                <a:ext uri="{FF2B5EF4-FFF2-40B4-BE49-F238E27FC236}">
                  <a16:creationId xmlns:a16="http://schemas.microsoft.com/office/drawing/2014/main" id="{8705C7F0-4666-21A2-A627-32E65804558A}"/>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16" name="Straight Connector 15">
              <a:extLst>
                <a:ext uri="{FF2B5EF4-FFF2-40B4-BE49-F238E27FC236}">
                  <a16:creationId xmlns:a16="http://schemas.microsoft.com/office/drawing/2014/main" id="{272B60C4-C31A-34DA-898C-CA6058DEF0CE}"/>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A435C5E-B248-2466-50BB-D7CE2C3BA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18" name="TextBox 17">
              <a:extLst>
                <a:ext uri="{FF2B5EF4-FFF2-40B4-BE49-F238E27FC236}">
                  <a16:creationId xmlns:a16="http://schemas.microsoft.com/office/drawing/2014/main" id="{7D86723B-1085-04D5-2BEF-FCEB5FEBD6E9}"/>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22" name="Straight Connector 21">
              <a:extLst>
                <a:ext uri="{FF2B5EF4-FFF2-40B4-BE49-F238E27FC236}">
                  <a16:creationId xmlns:a16="http://schemas.microsoft.com/office/drawing/2014/main" id="{2C67065F-D27F-B6CA-A9F5-938A3A3027A4}"/>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3FFD19-334E-4AA4-BC98-1CF5B02BB2FD}"/>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25" name="Straight Connector 24">
              <a:extLst>
                <a:ext uri="{FF2B5EF4-FFF2-40B4-BE49-F238E27FC236}">
                  <a16:creationId xmlns:a16="http://schemas.microsoft.com/office/drawing/2014/main" id="{382DCD4F-886F-B5FD-9068-7F89205A8713}"/>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FB6EA0BE-4BAB-D436-B755-8F44C0604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27" name="TextBox 26">
              <a:extLst>
                <a:ext uri="{FF2B5EF4-FFF2-40B4-BE49-F238E27FC236}">
                  <a16:creationId xmlns:a16="http://schemas.microsoft.com/office/drawing/2014/main" id="{A2DC953E-BAA0-A55D-3E4C-77B1A85B37EA}"/>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28" name="Straight Connector 27">
              <a:extLst>
                <a:ext uri="{FF2B5EF4-FFF2-40B4-BE49-F238E27FC236}">
                  <a16:creationId xmlns:a16="http://schemas.microsoft.com/office/drawing/2014/main" id="{8556C259-5255-EC33-D857-316BD51E155A}"/>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E52564B2-0127-ED4A-7799-141137AFF6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30" name="TextBox 29">
              <a:extLst>
                <a:ext uri="{FF2B5EF4-FFF2-40B4-BE49-F238E27FC236}">
                  <a16:creationId xmlns:a16="http://schemas.microsoft.com/office/drawing/2014/main" id="{5BFDD964-41E5-DF55-7C1F-8D5D2B5A8EE9}"/>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34" name="TextBox 33">
              <a:extLst>
                <a:ext uri="{FF2B5EF4-FFF2-40B4-BE49-F238E27FC236}">
                  <a16:creationId xmlns:a16="http://schemas.microsoft.com/office/drawing/2014/main" id="{CE4A771A-48A5-5BF4-F677-0733E3CA73BC}"/>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35" name="Graphic 34">
              <a:extLst>
                <a:ext uri="{FF2B5EF4-FFF2-40B4-BE49-F238E27FC236}">
                  <a16:creationId xmlns:a16="http://schemas.microsoft.com/office/drawing/2014/main" id="{C10947A6-AE66-C7A9-621D-66B9AD16F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36" name="Straight Connector 35">
              <a:extLst>
                <a:ext uri="{FF2B5EF4-FFF2-40B4-BE49-F238E27FC236}">
                  <a16:creationId xmlns:a16="http://schemas.microsoft.com/office/drawing/2014/main" id="{FCDBF508-58E7-07C1-E8AC-CEF71997882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13CDB23-AF4A-5B66-C5C7-69008315CFEE}"/>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38" name="Graphic 37">
              <a:extLst>
                <a:ext uri="{FF2B5EF4-FFF2-40B4-BE49-F238E27FC236}">
                  <a16:creationId xmlns:a16="http://schemas.microsoft.com/office/drawing/2014/main" id="{0D32BE93-8456-4090-5278-35758D5583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40" name="Straight Connector 39">
              <a:extLst>
                <a:ext uri="{FF2B5EF4-FFF2-40B4-BE49-F238E27FC236}">
                  <a16:creationId xmlns:a16="http://schemas.microsoft.com/office/drawing/2014/main" id="{77760DE5-99B8-8FF8-DA68-3CD5ACC352AF}"/>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328A0DB-3BE7-A61B-F80A-A0E0E7F5C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43" name="TextBox 42">
              <a:extLst>
                <a:ext uri="{FF2B5EF4-FFF2-40B4-BE49-F238E27FC236}">
                  <a16:creationId xmlns:a16="http://schemas.microsoft.com/office/drawing/2014/main" id="{33CC825F-9267-45B4-375E-C5A6F78C9423}"/>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
        <p:nvSpPr>
          <p:cNvPr id="39" name="TextBox 38">
            <a:extLst>
              <a:ext uri="{FF2B5EF4-FFF2-40B4-BE49-F238E27FC236}">
                <a16:creationId xmlns:a16="http://schemas.microsoft.com/office/drawing/2014/main" id="{46AE9CD4-7219-E4C0-F453-DEBAE7740651}"/>
              </a:ext>
            </a:extLst>
          </p:cNvPr>
          <p:cNvSpPr txBox="1"/>
          <p:nvPr/>
        </p:nvSpPr>
        <p:spPr>
          <a:xfrm>
            <a:off x="4704451" y="388806"/>
            <a:ext cx="6096654" cy="5632311"/>
          </a:xfrm>
          <a:prstGeom prst="rect">
            <a:avLst/>
          </a:prstGeom>
          <a:noFill/>
        </p:spPr>
        <p:txBody>
          <a:bodyPr wrap="square">
            <a:spAutoFit/>
          </a:bodyPr>
          <a:lstStyle/>
          <a:p>
            <a:r>
              <a:rPr lang="en-US" b="0" dirty="0">
                <a:solidFill>
                  <a:srgbClr val="569CD6"/>
                </a:solidFill>
                <a:effectLst/>
                <a:latin typeface="Consolas" panose="020B0609020204030204" pitchFamily="49" charset="0"/>
              </a:rPr>
              <a: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services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ports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'3000:3000'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tests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stdin_open</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command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npm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'test'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217673700"/>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Running tests</a:t>
            </a:r>
          </a:p>
        </p:txBody>
      </p:sp>
      <p:sp>
        <p:nvSpPr>
          <p:cNvPr id="31" name="TextBox 30">
            <a:extLst>
              <a:ext uri="{FF2B5EF4-FFF2-40B4-BE49-F238E27FC236}">
                <a16:creationId xmlns:a16="http://schemas.microsoft.com/office/drawing/2014/main" id="{DFD2D60B-5FD1-5E0D-260C-52C8D29ED856}"/>
              </a:ext>
            </a:extLst>
          </p:cNvPr>
          <p:cNvSpPr txBox="1"/>
          <p:nvPr/>
        </p:nvSpPr>
        <p:spPr>
          <a:xfrm>
            <a:off x="4704451" y="388806"/>
            <a:ext cx="6096654" cy="5632311"/>
          </a:xfrm>
          <a:prstGeom prst="rect">
            <a:avLst/>
          </a:prstGeom>
          <a:noFill/>
        </p:spPr>
        <p:txBody>
          <a:bodyPr wrap="square">
            <a:spAutoFit/>
          </a:bodyPr>
          <a:lstStyle/>
          <a:p>
            <a:r>
              <a:rPr lang="en-US" b="0" dirty="0">
                <a:solidFill>
                  <a:srgbClr val="569CD6"/>
                </a:solidFill>
                <a:effectLst/>
                <a:latin typeface="Consolas" panose="020B0609020204030204" pitchFamily="49" charset="0"/>
              </a:rPr>
              <a: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services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web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ports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'3000:3000'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tests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stdin_open</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dockerfile</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Dockerfile.dev</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volumes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node_modules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command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npm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'test'</a:t>
            </a:r>
            <a:r>
              <a:rPr lang="en-US" b="0" dirty="0">
                <a:solidFill>
                  <a:srgbClr val="D4D4D4"/>
                </a:solidFill>
                <a:effectLst/>
                <a:latin typeface="Consolas" panose="020B0609020204030204" pitchFamily="49" charset="0"/>
              </a:rPr>
              <a:t>]</a:t>
            </a:r>
          </a:p>
        </p:txBody>
      </p:sp>
      <p:sp>
        <p:nvSpPr>
          <p:cNvPr id="32" name="Rectangle: Rounded Corners 31">
            <a:extLst>
              <a:ext uri="{FF2B5EF4-FFF2-40B4-BE49-F238E27FC236}">
                <a16:creationId xmlns:a16="http://schemas.microsoft.com/office/drawing/2014/main" id="{A3567BA2-16E5-2D49-F107-2276B47AB450}"/>
              </a:ext>
            </a:extLst>
          </p:cNvPr>
          <p:cNvSpPr/>
          <p:nvPr/>
        </p:nvSpPr>
        <p:spPr>
          <a:xfrm>
            <a:off x="7538239" y="6021117"/>
            <a:ext cx="3363920" cy="24006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a:solidFill>
                  <a:schemeClr val="tx1"/>
                </a:solidFill>
                <a:latin typeface="Montserrat Light" panose="00000400000000000000" pitchFamily="2" charset="0"/>
              </a:rPr>
              <a:t>Overwrite</a:t>
            </a:r>
            <a:r>
              <a:rPr lang="fr-FR" sz="1100" dirty="0">
                <a:solidFill>
                  <a:schemeClr val="tx1"/>
                </a:solidFill>
                <a:latin typeface="Montserrat Light" panose="00000400000000000000" pitchFamily="2" charset="0"/>
              </a:rPr>
              <a:t> the </a:t>
            </a:r>
            <a:r>
              <a:rPr lang="fr-FR" sz="1100" dirty="0" err="1">
                <a:solidFill>
                  <a:schemeClr val="tx1"/>
                </a:solidFill>
                <a:latin typeface="Montserrat Light" panose="00000400000000000000" pitchFamily="2" charset="0"/>
              </a:rPr>
              <a:t>Dockerfile</a:t>
            </a:r>
            <a:r>
              <a:rPr lang="fr-FR" sz="1100" dirty="0">
                <a:solidFill>
                  <a:schemeClr val="tx1"/>
                </a:solidFill>
                <a:latin typeface="Montserrat Light" panose="00000400000000000000" pitchFamily="2" charset="0"/>
              </a:rPr>
              <a:t> command</a:t>
            </a:r>
            <a:endParaRPr lang="en-BE" sz="1100" dirty="0">
              <a:solidFill>
                <a:schemeClr val="tx1"/>
              </a:solidFill>
              <a:latin typeface="Montserrat Light" panose="00000400000000000000" pitchFamily="2" charset="0"/>
            </a:endParaRPr>
          </a:p>
        </p:txBody>
      </p:sp>
      <p:grpSp>
        <p:nvGrpSpPr>
          <p:cNvPr id="33" name="Group 32">
            <a:extLst>
              <a:ext uri="{FF2B5EF4-FFF2-40B4-BE49-F238E27FC236}">
                <a16:creationId xmlns:a16="http://schemas.microsoft.com/office/drawing/2014/main" id="{B6E33AE6-BB27-A9E9-3417-D11898533784}"/>
              </a:ext>
            </a:extLst>
          </p:cNvPr>
          <p:cNvGrpSpPr/>
          <p:nvPr/>
        </p:nvGrpSpPr>
        <p:grpSpPr>
          <a:xfrm>
            <a:off x="676709" y="2290201"/>
            <a:ext cx="2287822" cy="2574564"/>
            <a:chOff x="676709" y="2147693"/>
            <a:chExt cx="2287822" cy="2574564"/>
          </a:xfrm>
        </p:grpSpPr>
        <p:sp>
          <p:nvSpPr>
            <p:cNvPr id="39" name="TextBox 38">
              <a:extLst>
                <a:ext uri="{FF2B5EF4-FFF2-40B4-BE49-F238E27FC236}">
                  <a16:creationId xmlns:a16="http://schemas.microsoft.com/office/drawing/2014/main" id="{97E6E5CE-03F3-408B-D91E-E343905DC854}"/>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7F5B30AE-FA7F-9837-C26C-5DDC8405BB83}"/>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44A8C347-3331-E6AA-A7DA-EF71AF0DA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E56CD4C6-B243-EDDD-9984-C832ECF0ECEA}"/>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E600CBE0-9E2F-ED58-A7AA-56EA966463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07AFEDD8-9AEC-0230-A43F-4449EC3D2378}"/>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E6F2973D-CC7D-72A5-DD70-E03DB790AFB3}"/>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5C71D5C-B2FB-5A7C-BB8E-1430233F15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EE87DEA7-8393-98E5-1520-9EFD9962E5A4}"/>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C1271383-B915-88E3-3CF0-F172F8F61D47}"/>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CC59074-4A00-E1EC-9F72-FD41210C75F3}"/>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C93C83FE-10EF-70E9-A38A-29689492EB98}"/>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50F97063-6C1F-A7D1-CB38-678255659D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48741BA6-D81D-7888-C70F-FA425B015C1D}"/>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94F8C79B-62EF-8FBC-2419-1618B1A541A0}"/>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8619FB8F-D2D9-B81A-2A8E-0FF121A21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37581E2D-E827-B604-FB9E-30205FAF349D}"/>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CA5BEA86-F26A-D5FA-6B3F-36C6D1555BD9}"/>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C58E27C0-8483-C14D-240F-AD3F1B7738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F7BFA409-039E-8C20-BB95-4877C5A02B08}"/>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339F2C-6FEA-04D4-69D9-1F681DA806A8}"/>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8C94981D-F34F-107E-0794-1E40A031F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72BD9226-F9C1-5864-1394-37D49B61F348}"/>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889477B4-A50E-B1D5-8CAA-BF05ED6B39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EE69991E-693A-C94A-BBF9-AA8143C97D30}"/>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398030310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nginx ?? </a:t>
            </a:r>
            <a:r>
              <a:rPr lang="en-BE" sz="2400" dirty="0"/>
              <a:t>🤔</a:t>
            </a:r>
            <a:endParaRPr lang="en-US" sz="2400" dirty="0">
              <a:solidFill>
                <a:schemeClr val="tx1"/>
              </a:solidFill>
              <a:latin typeface="Montserrat Black" panose="00000A00000000000000" pitchFamily="2" charset="0"/>
            </a:endParaRPr>
          </a:p>
        </p:txBody>
      </p:sp>
      <p:grpSp>
        <p:nvGrpSpPr>
          <p:cNvPr id="33" name="Group 32">
            <a:extLst>
              <a:ext uri="{FF2B5EF4-FFF2-40B4-BE49-F238E27FC236}">
                <a16:creationId xmlns:a16="http://schemas.microsoft.com/office/drawing/2014/main" id="{74312144-D0DF-B083-8BE7-1E27D23F747D}"/>
              </a:ext>
            </a:extLst>
          </p:cNvPr>
          <p:cNvGrpSpPr/>
          <p:nvPr/>
        </p:nvGrpSpPr>
        <p:grpSpPr>
          <a:xfrm>
            <a:off x="676709" y="2290201"/>
            <a:ext cx="2287822" cy="2574564"/>
            <a:chOff x="676709" y="2147693"/>
            <a:chExt cx="2287822" cy="2574564"/>
          </a:xfrm>
        </p:grpSpPr>
        <p:sp>
          <p:nvSpPr>
            <p:cNvPr id="39" name="TextBox 38">
              <a:extLst>
                <a:ext uri="{FF2B5EF4-FFF2-40B4-BE49-F238E27FC236}">
                  <a16:creationId xmlns:a16="http://schemas.microsoft.com/office/drawing/2014/main" id="{81453860-6693-C064-6336-1A8DB7537B7A}"/>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BCD41556-1EA0-452A-F288-928FC7EEDBBA}"/>
                </a:ext>
              </a:extLst>
            </p:cNvPr>
            <p:cNvCxnSpPr>
              <a:cxnSpLocks/>
            </p:cNvCxnSpPr>
            <p:nvPr/>
          </p:nvCxnSpPr>
          <p:spPr>
            <a:xfrm>
              <a:off x="777231" y="2274326"/>
              <a:ext cx="0" cy="2296837"/>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BE04A113-E2DF-B5A1-BBE4-7C9F3C7E7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DE1732CA-C6F4-3BDC-D48A-4498DC28517C}"/>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51AD095-2707-7CA2-7914-F60939282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C3F52876-D3DF-56AB-550C-1FA386BE2B8E}"/>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F15EEAF0-0878-B927-EDE9-7B023C46BDB2}"/>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29ED1A37-2D1D-B336-F841-FC3A5B8411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3F48CB23-D6EB-36C3-0D11-23A172724448}"/>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1D9AB35D-8A6B-29A4-2218-A48D09802166}"/>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7053A5-574C-81FA-1827-BFE2A9D4CF8A}"/>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86414237-07BB-9F1E-F449-BA75A0BB4E81}"/>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F69C23BA-2E53-03F0-563A-5C18E38A4D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9178EA01-FF42-F871-19C0-2F8670DFFBD2}"/>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5FBAC037-5C3F-230A-9521-443C53C59BD7}"/>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8610169D-1F2B-98EE-4722-10D642FF34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1997051C-5F95-7B41-14BE-9C85482B3D92}"/>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02BEF501-17F9-6823-3270-F24674DF3F1F}"/>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ACC22CF5-7D77-948D-6257-572EAF56B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EC8327D8-AD7B-BB39-B502-FDF311A5E57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2D5B60C-11A4-DC63-74AB-F5EF5964F27F}"/>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246CF64F-F5A4-9309-2056-DE9DD286CF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257F59B6-2B96-FA0E-8F5B-EC7E19AABD70}"/>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C4B086D0-6DF2-8D86-7A8B-B6AE4104A2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83B346A0-B5CA-3349-3DD3-DD3265C7190A}"/>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
        <p:nvSpPr>
          <p:cNvPr id="65" name="Rectangle: Rounded Corners 64">
            <a:extLst>
              <a:ext uri="{FF2B5EF4-FFF2-40B4-BE49-F238E27FC236}">
                <a16:creationId xmlns:a16="http://schemas.microsoft.com/office/drawing/2014/main" id="{F0AB5A32-0E59-2BFF-ABAC-085F454CCD2F}"/>
              </a:ext>
            </a:extLst>
          </p:cNvPr>
          <p:cNvSpPr/>
          <p:nvPr/>
        </p:nvSpPr>
        <p:spPr>
          <a:xfrm>
            <a:off x="4122457" y="2795091"/>
            <a:ext cx="7292312" cy="56404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Montserrat Light" panose="00000400000000000000" pitchFamily="2" charset="0"/>
              </a:rPr>
              <a:t>Replace the dev. server</a:t>
            </a:r>
            <a:endParaRPr lang="en-BE" sz="2800" dirty="0">
              <a:solidFill>
                <a:schemeClr val="tx1"/>
              </a:solidFill>
              <a:latin typeface="Montserrat Light" panose="00000400000000000000" pitchFamily="2" charset="0"/>
            </a:endParaRPr>
          </a:p>
        </p:txBody>
      </p:sp>
      <p:grpSp>
        <p:nvGrpSpPr>
          <p:cNvPr id="4" name="Group 3">
            <a:extLst>
              <a:ext uri="{FF2B5EF4-FFF2-40B4-BE49-F238E27FC236}">
                <a16:creationId xmlns:a16="http://schemas.microsoft.com/office/drawing/2014/main" id="{B4C360B3-BE43-226B-458F-F833A2209BE2}"/>
              </a:ext>
            </a:extLst>
          </p:cNvPr>
          <p:cNvGrpSpPr/>
          <p:nvPr/>
        </p:nvGrpSpPr>
        <p:grpSpPr>
          <a:xfrm>
            <a:off x="4122453" y="3625663"/>
            <a:ext cx="7292311" cy="564044"/>
            <a:chOff x="5269897" y="2174702"/>
            <a:chExt cx="5734297" cy="461462"/>
          </a:xfrm>
        </p:grpSpPr>
        <p:sp>
          <p:nvSpPr>
            <p:cNvPr id="66" name="Rectangle: Rounded Corners 65">
              <a:extLst>
                <a:ext uri="{FF2B5EF4-FFF2-40B4-BE49-F238E27FC236}">
                  <a16:creationId xmlns:a16="http://schemas.microsoft.com/office/drawing/2014/main" id="{302B4EF7-864E-839F-4243-55F41D9084A3}"/>
                </a:ext>
              </a:extLst>
            </p:cNvPr>
            <p:cNvSpPr/>
            <p:nvPr/>
          </p:nvSpPr>
          <p:spPr>
            <a:xfrm>
              <a:off x="5269897" y="2174702"/>
              <a:ext cx="5734297" cy="4614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latin typeface="Montserrat Light" panose="00000400000000000000" pitchFamily="2" charset="0"/>
                </a:rPr>
                <a:t>Route </a:t>
              </a:r>
              <a:r>
                <a:rPr lang="en-US" sz="2800" dirty="0" err="1">
                  <a:solidFill>
                    <a:schemeClr val="tx1"/>
                  </a:solidFill>
                  <a:latin typeface="Montserrat Light" panose="00000400000000000000" pitchFamily="2" charset="0"/>
                </a:rPr>
                <a:t>incomming</a:t>
              </a:r>
              <a:r>
                <a:rPr lang="fr-FR" sz="2800" dirty="0">
                  <a:solidFill>
                    <a:schemeClr val="tx1"/>
                  </a:solidFill>
                  <a:latin typeface="Montserrat Light" panose="00000400000000000000" pitchFamily="2" charset="0"/>
                </a:rPr>
                <a:t> trafic</a:t>
              </a:r>
              <a:endParaRPr lang="en-BE" sz="2800" dirty="0">
                <a:solidFill>
                  <a:schemeClr val="tx1"/>
                </a:solidFill>
                <a:latin typeface="Montserrat Light" panose="00000400000000000000" pitchFamily="2" charset="0"/>
              </a:endParaRPr>
            </a:p>
          </p:txBody>
        </p:sp>
        <p:pic>
          <p:nvPicPr>
            <p:cNvPr id="3" name="Picture 2">
              <a:extLst>
                <a:ext uri="{FF2B5EF4-FFF2-40B4-BE49-F238E27FC236}">
                  <a16:creationId xmlns:a16="http://schemas.microsoft.com/office/drawing/2014/main" id="{C119E21F-BE83-36CA-F95F-2EE697A61F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4690" y="2213826"/>
              <a:ext cx="383214" cy="383214"/>
            </a:xfrm>
            <a:prstGeom prst="rect">
              <a:avLst/>
            </a:prstGeom>
          </p:spPr>
        </p:pic>
      </p:grpSp>
    </p:spTree>
    <p:extLst>
      <p:ext uri="{BB962C8B-B14F-4D97-AF65-F5344CB8AC3E}">
        <p14:creationId xmlns:p14="http://schemas.microsoft.com/office/powerpoint/2010/main" val="89047308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latin typeface="Montserrat Black" panose="00000A00000000000000" pitchFamily="2" charset="0"/>
              </a:rPr>
              <a:t>To the </a:t>
            </a:r>
            <a:r>
              <a:rPr lang="fr-FR" sz="2400" dirty="0" err="1">
                <a:solidFill>
                  <a:schemeClr val="tx1"/>
                </a:solidFill>
                <a:latin typeface="Montserrat Black" panose="00000A00000000000000" pitchFamily="2" charset="0"/>
              </a:rPr>
              <a:t>moon</a:t>
            </a:r>
            <a:r>
              <a:rPr lang="fr-FR" sz="2400" dirty="0">
                <a:solidFill>
                  <a:schemeClr val="tx1"/>
                </a:solidFill>
                <a:latin typeface="Montserrat Black" panose="00000A00000000000000" pitchFamily="2" charset="0"/>
              </a:rPr>
              <a:t> </a:t>
            </a:r>
            <a:r>
              <a:rPr lang="en-US" sz="2400" dirty="0">
                <a:solidFill>
                  <a:schemeClr val="tx1"/>
                </a:solidFill>
                <a:latin typeface="Montserrat Black" panose="00000A00000000000000" pitchFamily="2" charset="0"/>
              </a:rPr>
              <a:t>🚀</a:t>
            </a:r>
            <a:r>
              <a:rPr lang="fr-FR" sz="2400" dirty="0">
                <a:solidFill>
                  <a:schemeClr val="tx1"/>
                </a:solidFill>
                <a:latin typeface="Montserrat Black" panose="00000A00000000000000" pitchFamily="2" charset="0"/>
              </a:rPr>
              <a:t> </a:t>
            </a:r>
            <a:endParaRPr lang="en-US" sz="2400" dirty="0">
              <a:solidFill>
                <a:schemeClr val="tx1"/>
              </a:solidFill>
              <a:latin typeface="Montserrat Black" panose="00000A00000000000000" pitchFamily="2" charset="0"/>
            </a:endParaRPr>
          </a:p>
        </p:txBody>
      </p:sp>
      <p:grpSp>
        <p:nvGrpSpPr>
          <p:cNvPr id="33" name="Group 32">
            <a:extLst>
              <a:ext uri="{FF2B5EF4-FFF2-40B4-BE49-F238E27FC236}">
                <a16:creationId xmlns:a16="http://schemas.microsoft.com/office/drawing/2014/main" id="{74312144-D0DF-B083-8BE7-1E27D23F747D}"/>
              </a:ext>
            </a:extLst>
          </p:cNvPr>
          <p:cNvGrpSpPr/>
          <p:nvPr/>
        </p:nvGrpSpPr>
        <p:grpSpPr>
          <a:xfrm>
            <a:off x="676709" y="2290201"/>
            <a:ext cx="2287822" cy="2891233"/>
            <a:chOff x="676709" y="2147693"/>
            <a:chExt cx="2287822" cy="2891233"/>
          </a:xfrm>
        </p:grpSpPr>
        <p:sp>
          <p:nvSpPr>
            <p:cNvPr id="39" name="TextBox 38">
              <a:extLst>
                <a:ext uri="{FF2B5EF4-FFF2-40B4-BE49-F238E27FC236}">
                  <a16:creationId xmlns:a16="http://schemas.microsoft.com/office/drawing/2014/main" id="{81453860-6693-C064-6336-1A8DB7537B7A}"/>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BCD41556-1EA0-452A-F288-928FC7EEDBBA}"/>
                </a:ext>
              </a:extLst>
            </p:cNvPr>
            <p:cNvCxnSpPr>
              <a:cxnSpLocks/>
            </p:cNvCxnSpPr>
            <p:nvPr/>
          </p:nvCxnSpPr>
          <p:spPr>
            <a:xfrm>
              <a:off x="777231" y="2274326"/>
              <a:ext cx="0" cy="2613506"/>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BE04A113-E2DF-B5A1-BBE4-7C9F3C7E7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DE1732CA-C6F4-3BDC-D48A-4498DC28517C}"/>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51AD095-2707-7CA2-7914-F60939282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C3F52876-D3DF-56AB-550C-1FA386BE2B8E}"/>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F15EEAF0-0878-B927-EDE9-7B023C46BDB2}"/>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29ED1A37-2D1D-B336-F841-FC3A5B8411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3F48CB23-D6EB-36C3-0D11-23A172724448}"/>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1D9AB35D-8A6B-29A4-2218-A48D09802166}"/>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7053A5-574C-81FA-1827-BFE2A9D4CF8A}"/>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86414237-07BB-9F1E-F449-BA75A0BB4E81}"/>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F69C23BA-2E53-03F0-563A-5C18E38A4D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9178EA01-FF42-F871-19C0-2F8670DFFBD2}"/>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5FBAC037-5C3F-230A-9521-443C53C59BD7}"/>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8610169D-1F2B-98EE-4722-10D642FF34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1997051C-5F95-7B41-14BE-9C85482B3D92}"/>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02BEF501-17F9-6823-3270-F24674DF3F1F}"/>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ACC22CF5-7D77-948D-6257-572EAF56B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EC8327D8-AD7B-BB39-B502-FDF311A5E57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2D5B60C-11A4-DC63-74AB-F5EF5964F27F}"/>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246CF64F-F5A4-9309-2056-DE9DD286CF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257F59B6-2B96-FA0E-8F5B-EC7E19AABD70}"/>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C4B086D0-6DF2-8D86-7A8B-B6AE4104A2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83B346A0-B5CA-3349-3DD3-DD3265C7190A}"/>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35" name="Straight Connector 34">
              <a:extLst>
                <a:ext uri="{FF2B5EF4-FFF2-40B4-BE49-F238E27FC236}">
                  <a16:creationId xmlns:a16="http://schemas.microsoft.com/office/drawing/2014/main" id="{8D0CA813-0DA7-4F4D-8AE0-8E9A1606330F}"/>
                </a:ext>
              </a:extLst>
            </p:cNvPr>
            <p:cNvCxnSpPr>
              <a:cxnSpLocks/>
            </p:cNvCxnSpPr>
            <p:nvPr/>
          </p:nvCxnSpPr>
          <p:spPr>
            <a:xfrm>
              <a:off x="777229" y="4887832"/>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2A346961-B8F9-5E68-E597-535E8C26F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49" y="4773704"/>
              <a:ext cx="228874" cy="228874"/>
            </a:xfrm>
            <a:prstGeom prst="rect">
              <a:avLst/>
            </a:prstGeom>
          </p:spPr>
        </p:pic>
        <p:sp>
          <p:nvSpPr>
            <p:cNvPr id="37" name="TextBox 36">
              <a:extLst>
                <a:ext uri="{FF2B5EF4-FFF2-40B4-BE49-F238E27FC236}">
                  <a16:creationId xmlns:a16="http://schemas.microsoft.com/office/drawing/2014/main" id="{E06B38CC-2ABD-B1D1-B79B-CC57DE6E2784}"/>
                </a:ext>
              </a:extLst>
            </p:cNvPr>
            <p:cNvSpPr txBox="1"/>
            <p:nvPr/>
          </p:nvSpPr>
          <p:spPr>
            <a:xfrm>
              <a:off x="1066188" y="4777316"/>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sp>
        <p:nvSpPr>
          <p:cNvPr id="34" name="TextBox 33">
            <a:extLst>
              <a:ext uri="{FF2B5EF4-FFF2-40B4-BE49-F238E27FC236}">
                <a16:creationId xmlns:a16="http://schemas.microsoft.com/office/drawing/2014/main" id="{FD10D081-9BD2-347B-BAC6-441ED7E8EB00}"/>
              </a:ext>
            </a:extLst>
          </p:cNvPr>
          <p:cNvSpPr txBox="1"/>
          <p:nvPr/>
        </p:nvSpPr>
        <p:spPr>
          <a:xfrm>
            <a:off x="4752526" y="1796816"/>
            <a:ext cx="6867809" cy="3693319"/>
          </a:xfrm>
          <a:prstGeom prst="rect">
            <a:avLst/>
          </a:prstGeom>
          <a:no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node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16-alpine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builder</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WORKDIR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package.json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npm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install</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npm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nginx</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--from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builder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/app/build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usr</a:t>
            </a:r>
            <a:r>
              <a:rPr lang="en-US" b="0" dirty="0">
                <a:solidFill>
                  <a:srgbClr val="9CDCFE"/>
                </a:solidFill>
                <a:effectLst/>
                <a:latin typeface="Consolas" panose="020B0609020204030204" pitchFamily="49" charset="0"/>
              </a:rPr>
              <a:t>/share/nginx/html</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4780232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EF46836-FD03-45BE-85FC-2120E7F6A8CE}"/>
              </a:ext>
            </a:extLst>
          </p:cNvPr>
          <p:cNvSpPr/>
          <p:nvPr/>
        </p:nvSpPr>
        <p:spPr>
          <a:xfrm>
            <a:off x="334962" y="368300"/>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latin typeface="Montserrat Black" panose="00000A00000000000000" pitchFamily="2" charset="0"/>
              </a:rPr>
              <a:t>To the </a:t>
            </a:r>
            <a:r>
              <a:rPr lang="fr-FR" sz="2400" dirty="0" err="1">
                <a:solidFill>
                  <a:schemeClr val="tx1"/>
                </a:solidFill>
                <a:latin typeface="Montserrat Black" panose="00000A00000000000000" pitchFamily="2" charset="0"/>
              </a:rPr>
              <a:t>moon</a:t>
            </a:r>
            <a:r>
              <a:rPr lang="fr-FR" sz="2400" dirty="0">
                <a:solidFill>
                  <a:schemeClr val="tx1"/>
                </a:solidFill>
                <a:latin typeface="Montserrat Black" panose="00000A00000000000000" pitchFamily="2" charset="0"/>
              </a:rPr>
              <a:t> </a:t>
            </a:r>
            <a:r>
              <a:rPr lang="en-US" sz="2400" dirty="0">
                <a:solidFill>
                  <a:schemeClr val="tx1"/>
                </a:solidFill>
                <a:latin typeface="Montserrat Black" panose="00000A00000000000000" pitchFamily="2" charset="0"/>
              </a:rPr>
              <a:t>🚀</a:t>
            </a:r>
            <a:r>
              <a:rPr lang="fr-FR" sz="2400" dirty="0">
                <a:solidFill>
                  <a:schemeClr val="tx1"/>
                </a:solidFill>
                <a:latin typeface="Montserrat Black" panose="00000A00000000000000" pitchFamily="2" charset="0"/>
              </a:rPr>
              <a:t> </a:t>
            </a:r>
            <a:endParaRPr lang="en-US" sz="2400" dirty="0">
              <a:solidFill>
                <a:schemeClr val="tx1"/>
              </a:solidFill>
              <a:latin typeface="Montserrat Black" panose="00000A00000000000000" pitchFamily="2" charset="0"/>
            </a:endParaRPr>
          </a:p>
        </p:txBody>
      </p:sp>
      <p:grpSp>
        <p:nvGrpSpPr>
          <p:cNvPr id="33" name="Group 32">
            <a:extLst>
              <a:ext uri="{FF2B5EF4-FFF2-40B4-BE49-F238E27FC236}">
                <a16:creationId xmlns:a16="http://schemas.microsoft.com/office/drawing/2014/main" id="{74312144-D0DF-B083-8BE7-1E27D23F747D}"/>
              </a:ext>
            </a:extLst>
          </p:cNvPr>
          <p:cNvGrpSpPr/>
          <p:nvPr/>
        </p:nvGrpSpPr>
        <p:grpSpPr>
          <a:xfrm>
            <a:off x="676709" y="2290201"/>
            <a:ext cx="2287822" cy="2891233"/>
            <a:chOff x="676709" y="2147693"/>
            <a:chExt cx="2287822" cy="2891233"/>
          </a:xfrm>
        </p:grpSpPr>
        <p:sp>
          <p:nvSpPr>
            <p:cNvPr id="39" name="TextBox 38">
              <a:extLst>
                <a:ext uri="{FF2B5EF4-FFF2-40B4-BE49-F238E27FC236}">
                  <a16:creationId xmlns:a16="http://schemas.microsoft.com/office/drawing/2014/main" id="{81453860-6693-C064-6336-1A8DB7537B7A}"/>
                </a:ext>
              </a:extLst>
            </p:cNvPr>
            <p:cNvSpPr txBox="1"/>
            <p:nvPr/>
          </p:nvSpPr>
          <p:spPr>
            <a:xfrm>
              <a:off x="902296" y="2147693"/>
              <a:ext cx="633235"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root</a:t>
              </a:r>
            </a:p>
          </p:txBody>
        </p:sp>
        <p:cxnSp>
          <p:nvCxnSpPr>
            <p:cNvPr id="40" name="Straight Connector 39">
              <a:extLst>
                <a:ext uri="{FF2B5EF4-FFF2-40B4-BE49-F238E27FC236}">
                  <a16:creationId xmlns:a16="http://schemas.microsoft.com/office/drawing/2014/main" id="{BCD41556-1EA0-452A-F288-928FC7EEDBBA}"/>
                </a:ext>
              </a:extLst>
            </p:cNvPr>
            <p:cNvCxnSpPr>
              <a:cxnSpLocks/>
            </p:cNvCxnSpPr>
            <p:nvPr/>
          </p:nvCxnSpPr>
          <p:spPr>
            <a:xfrm>
              <a:off x="777231" y="2274326"/>
              <a:ext cx="0" cy="2613506"/>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BE04A113-E2DF-B5A1-BBE4-7C9F3C7E7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709" y="2154436"/>
              <a:ext cx="227969" cy="227968"/>
            </a:xfrm>
            <a:prstGeom prst="rect">
              <a:avLst/>
            </a:prstGeom>
          </p:spPr>
        </p:pic>
        <p:cxnSp>
          <p:nvCxnSpPr>
            <p:cNvPr id="43" name="Straight Connector 42">
              <a:extLst>
                <a:ext uri="{FF2B5EF4-FFF2-40B4-BE49-F238E27FC236}">
                  <a16:creationId xmlns:a16="http://schemas.microsoft.com/office/drawing/2014/main" id="{DE1732CA-C6F4-3BDC-D48A-4498DC28517C}"/>
                </a:ext>
              </a:extLst>
            </p:cNvPr>
            <p:cNvCxnSpPr>
              <a:cxnSpLocks/>
            </p:cNvCxnSpPr>
            <p:nvPr/>
          </p:nvCxnSpPr>
          <p:spPr>
            <a:xfrm>
              <a:off x="777231" y="2607639"/>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51AD095-2707-7CA2-7914-F60939282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493656"/>
              <a:ext cx="227969" cy="227968"/>
            </a:xfrm>
            <a:prstGeom prst="rect">
              <a:avLst/>
            </a:prstGeom>
          </p:spPr>
        </p:pic>
        <p:sp>
          <p:nvSpPr>
            <p:cNvPr id="45" name="TextBox 44">
              <a:extLst>
                <a:ext uri="{FF2B5EF4-FFF2-40B4-BE49-F238E27FC236}">
                  <a16:creationId xmlns:a16="http://schemas.microsoft.com/office/drawing/2014/main" id="{C3F52876-D3DF-56AB-550C-1FA386BE2B8E}"/>
                </a:ext>
              </a:extLst>
            </p:cNvPr>
            <p:cNvSpPr txBox="1"/>
            <p:nvPr/>
          </p:nvSpPr>
          <p:spPr>
            <a:xfrm>
              <a:off x="1066190" y="2463100"/>
              <a:ext cx="1319499"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node_modules</a:t>
              </a:r>
              <a:endParaRPr lang="fr-BE" sz="1100" dirty="0">
                <a:solidFill>
                  <a:schemeClr val="bg1"/>
                </a:solidFill>
                <a:latin typeface="Montserrat ExtraBold" panose="00000900000000000000" pitchFamily="2" charset="0"/>
              </a:endParaRPr>
            </a:p>
          </p:txBody>
        </p:sp>
        <p:cxnSp>
          <p:nvCxnSpPr>
            <p:cNvPr id="46" name="Straight Connector 45">
              <a:extLst>
                <a:ext uri="{FF2B5EF4-FFF2-40B4-BE49-F238E27FC236}">
                  <a16:creationId xmlns:a16="http://schemas.microsoft.com/office/drawing/2014/main" id="{F15EEAF0-0878-B927-EDE9-7B023C46BDB2}"/>
                </a:ext>
              </a:extLst>
            </p:cNvPr>
            <p:cNvCxnSpPr>
              <a:cxnSpLocks/>
            </p:cNvCxnSpPr>
            <p:nvPr/>
          </p:nvCxnSpPr>
          <p:spPr>
            <a:xfrm>
              <a:off x="777231" y="2940952"/>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29ED1A37-2D1D-B336-F841-FC3A5B8411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8" y="2829503"/>
              <a:ext cx="227969" cy="227968"/>
            </a:xfrm>
            <a:prstGeom prst="rect">
              <a:avLst/>
            </a:prstGeom>
          </p:spPr>
        </p:pic>
        <p:sp>
          <p:nvSpPr>
            <p:cNvPr id="48" name="TextBox 47">
              <a:extLst>
                <a:ext uri="{FF2B5EF4-FFF2-40B4-BE49-F238E27FC236}">
                  <a16:creationId xmlns:a16="http://schemas.microsoft.com/office/drawing/2014/main" id="{3F48CB23-D6EB-36C3-0D11-23A172724448}"/>
                </a:ext>
              </a:extLst>
            </p:cNvPr>
            <p:cNvSpPr txBox="1"/>
            <p:nvPr/>
          </p:nvSpPr>
          <p:spPr>
            <a:xfrm>
              <a:off x="1066190" y="2812682"/>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cxnSp>
          <p:nvCxnSpPr>
            <p:cNvPr id="49" name="Straight Connector 48">
              <a:extLst>
                <a:ext uri="{FF2B5EF4-FFF2-40B4-BE49-F238E27FC236}">
                  <a16:creationId xmlns:a16="http://schemas.microsoft.com/office/drawing/2014/main" id="{1D9AB35D-8A6B-29A4-2218-A48D09802166}"/>
                </a:ext>
              </a:extLst>
            </p:cNvPr>
            <p:cNvCxnSpPr>
              <a:cxnSpLocks/>
            </p:cNvCxnSpPr>
            <p:nvPr/>
          </p:nvCxnSpPr>
          <p:spPr>
            <a:xfrm>
              <a:off x="777231" y="327399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7053A5-574C-81FA-1827-BFE2A9D4CF8A}"/>
                </a:ext>
              </a:extLst>
            </p:cNvPr>
            <p:cNvSpPr txBox="1"/>
            <p:nvPr/>
          </p:nvSpPr>
          <p:spPr>
            <a:xfrm>
              <a:off x="1066190" y="3148600"/>
              <a:ext cx="1301856"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build</a:t>
              </a:r>
              <a:endParaRPr lang="fr-BE" sz="1100" dirty="0">
                <a:solidFill>
                  <a:schemeClr val="bg1"/>
                </a:solidFill>
                <a:latin typeface="Montserrat ExtraBold" panose="00000900000000000000" pitchFamily="2" charset="0"/>
              </a:endParaRPr>
            </a:p>
          </p:txBody>
        </p:sp>
        <p:cxnSp>
          <p:nvCxnSpPr>
            <p:cNvPr id="51" name="Straight Connector 50">
              <a:extLst>
                <a:ext uri="{FF2B5EF4-FFF2-40B4-BE49-F238E27FC236}">
                  <a16:creationId xmlns:a16="http://schemas.microsoft.com/office/drawing/2014/main" id="{86414237-07BB-9F1E-F449-BA75A0BB4E81}"/>
                </a:ext>
              </a:extLst>
            </p:cNvPr>
            <p:cNvCxnSpPr>
              <a:cxnSpLocks/>
            </p:cNvCxnSpPr>
            <p:nvPr/>
          </p:nvCxnSpPr>
          <p:spPr>
            <a:xfrm>
              <a:off x="777231" y="394088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F69C23BA-2E53-03F0-563A-5C18E38A4D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51" y="3826449"/>
              <a:ext cx="228874" cy="228874"/>
            </a:xfrm>
            <a:prstGeom prst="rect">
              <a:avLst/>
            </a:prstGeom>
          </p:spPr>
        </p:pic>
        <p:sp>
          <p:nvSpPr>
            <p:cNvPr id="53" name="TextBox 52">
              <a:extLst>
                <a:ext uri="{FF2B5EF4-FFF2-40B4-BE49-F238E27FC236}">
                  <a16:creationId xmlns:a16="http://schemas.microsoft.com/office/drawing/2014/main" id="{9178EA01-FF42-F871-19C0-2F8670DFFBD2}"/>
                </a:ext>
              </a:extLst>
            </p:cNvPr>
            <p:cNvSpPr txBox="1"/>
            <p:nvPr/>
          </p:nvSpPr>
          <p:spPr>
            <a:xfrm>
              <a:off x="1066190" y="3818935"/>
              <a:ext cx="1898341"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Dockerfile.dev</a:t>
              </a:r>
              <a:endParaRPr lang="fr-BE" sz="1100" dirty="0">
                <a:solidFill>
                  <a:schemeClr val="bg1"/>
                </a:solidFill>
                <a:latin typeface="Montserrat ExtraBold" panose="00000900000000000000" pitchFamily="2" charset="0"/>
              </a:endParaRPr>
            </a:p>
          </p:txBody>
        </p:sp>
        <p:cxnSp>
          <p:nvCxnSpPr>
            <p:cNvPr id="54" name="Straight Connector 53">
              <a:extLst>
                <a:ext uri="{FF2B5EF4-FFF2-40B4-BE49-F238E27FC236}">
                  <a16:creationId xmlns:a16="http://schemas.microsoft.com/office/drawing/2014/main" id="{5FBAC037-5C3F-230A-9521-443C53C59BD7}"/>
                </a:ext>
              </a:extLst>
            </p:cNvPr>
            <p:cNvCxnSpPr>
              <a:cxnSpLocks/>
            </p:cNvCxnSpPr>
            <p:nvPr/>
          </p:nvCxnSpPr>
          <p:spPr>
            <a:xfrm>
              <a:off x="777231" y="4274198"/>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8610169D-1F2B-98EE-4722-10D642FF34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160070"/>
              <a:ext cx="228874" cy="228874"/>
            </a:xfrm>
            <a:prstGeom prst="rect">
              <a:avLst/>
            </a:prstGeom>
          </p:spPr>
        </p:pic>
        <p:sp>
          <p:nvSpPr>
            <p:cNvPr id="56" name="TextBox 55">
              <a:extLst>
                <a:ext uri="{FF2B5EF4-FFF2-40B4-BE49-F238E27FC236}">
                  <a16:creationId xmlns:a16="http://schemas.microsoft.com/office/drawing/2014/main" id="{1997051C-5F95-7B41-14BE-9C85482B3D92}"/>
                </a:ext>
              </a:extLst>
            </p:cNvPr>
            <p:cNvSpPr txBox="1"/>
            <p:nvPr/>
          </p:nvSpPr>
          <p:spPr>
            <a:xfrm>
              <a:off x="1066190" y="4163682"/>
              <a:ext cx="189834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docker-</a:t>
              </a:r>
              <a:r>
                <a:rPr lang="fr-BE" sz="1100" dirty="0" err="1">
                  <a:solidFill>
                    <a:schemeClr val="bg1"/>
                  </a:solidFill>
                  <a:latin typeface="Montserrat ExtraBold" panose="00000900000000000000" pitchFamily="2" charset="0"/>
                </a:rPr>
                <a:t>compose.yml</a:t>
              </a:r>
              <a:endParaRPr lang="fr-BE" sz="1100" dirty="0">
                <a:solidFill>
                  <a:schemeClr val="bg1"/>
                </a:solidFill>
                <a:latin typeface="Montserrat ExtraBold" panose="00000900000000000000" pitchFamily="2" charset="0"/>
              </a:endParaRPr>
            </a:p>
          </p:txBody>
        </p:sp>
        <p:sp>
          <p:nvSpPr>
            <p:cNvPr id="57" name="TextBox 56">
              <a:extLst>
                <a:ext uri="{FF2B5EF4-FFF2-40B4-BE49-F238E27FC236}">
                  <a16:creationId xmlns:a16="http://schemas.microsoft.com/office/drawing/2014/main" id="{02BEF501-17F9-6823-3270-F24674DF3F1F}"/>
                </a:ext>
              </a:extLst>
            </p:cNvPr>
            <p:cNvSpPr txBox="1"/>
            <p:nvPr/>
          </p:nvSpPr>
          <p:spPr>
            <a:xfrm>
              <a:off x="1066188" y="2811999"/>
              <a:ext cx="710060"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src</a:t>
              </a:r>
            </a:p>
          </p:txBody>
        </p:sp>
        <p:pic>
          <p:nvPicPr>
            <p:cNvPr id="58" name="Graphic 57">
              <a:extLst>
                <a:ext uri="{FF2B5EF4-FFF2-40B4-BE49-F238E27FC236}">
                  <a16:creationId xmlns:a16="http://schemas.microsoft.com/office/drawing/2014/main" id="{ACC22CF5-7D77-948D-6257-572EAF56B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6" y="3164138"/>
              <a:ext cx="227969" cy="227968"/>
            </a:xfrm>
            <a:prstGeom prst="rect">
              <a:avLst/>
            </a:prstGeom>
          </p:spPr>
        </p:pic>
        <p:cxnSp>
          <p:nvCxnSpPr>
            <p:cNvPr id="59" name="Straight Connector 58">
              <a:extLst>
                <a:ext uri="{FF2B5EF4-FFF2-40B4-BE49-F238E27FC236}">
                  <a16:creationId xmlns:a16="http://schemas.microsoft.com/office/drawing/2014/main" id="{EC8327D8-AD7B-BB39-B502-FDF311A5E57A}"/>
                </a:ext>
              </a:extLst>
            </p:cNvPr>
            <p:cNvCxnSpPr>
              <a:cxnSpLocks/>
            </p:cNvCxnSpPr>
            <p:nvPr/>
          </p:nvCxnSpPr>
          <p:spPr>
            <a:xfrm>
              <a:off x="777229" y="3610824"/>
              <a:ext cx="155547"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2D5B60C-11A4-DC63-74AB-F5EF5964F27F}"/>
                </a:ext>
              </a:extLst>
            </p:cNvPr>
            <p:cNvSpPr txBox="1"/>
            <p:nvPr/>
          </p:nvSpPr>
          <p:spPr>
            <a:xfrm>
              <a:off x="1066188" y="3485430"/>
              <a:ext cx="1301856" cy="261610"/>
            </a:xfrm>
            <a:prstGeom prst="rect">
              <a:avLst/>
            </a:prstGeom>
            <a:noFill/>
          </p:spPr>
          <p:txBody>
            <a:bodyPr wrap="square" rtlCol="0">
              <a:normAutofit/>
            </a:bodyPr>
            <a:lstStyle/>
            <a:p>
              <a:r>
                <a:rPr lang="fr-BE" sz="1100" dirty="0">
                  <a:solidFill>
                    <a:schemeClr val="bg1"/>
                  </a:solidFill>
                  <a:latin typeface="Montserrat ExtraBold" panose="00000900000000000000" pitchFamily="2" charset="0"/>
                </a:rPr>
                <a:t>public</a:t>
              </a:r>
            </a:p>
          </p:txBody>
        </p:sp>
        <p:pic>
          <p:nvPicPr>
            <p:cNvPr id="61" name="Graphic 60">
              <a:extLst>
                <a:ext uri="{FF2B5EF4-FFF2-40B4-BE49-F238E27FC236}">
                  <a16:creationId xmlns:a16="http://schemas.microsoft.com/office/drawing/2014/main" id="{246CF64F-F5A4-9309-2056-DE9DD286CF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54" y="3500968"/>
              <a:ext cx="227969" cy="227968"/>
            </a:xfrm>
            <a:prstGeom prst="rect">
              <a:avLst/>
            </a:prstGeom>
          </p:spPr>
        </p:pic>
        <p:cxnSp>
          <p:nvCxnSpPr>
            <p:cNvPr id="62" name="Straight Connector 61">
              <a:extLst>
                <a:ext uri="{FF2B5EF4-FFF2-40B4-BE49-F238E27FC236}">
                  <a16:creationId xmlns:a16="http://schemas.microsoft.com/office/drawing/2014/main" id="{257F59B6-2B96-FA0E-8F5B-EC7E19AABD70}"/>
                </a:ext>
              </a:extLst>
            </p:cNvPr>
            <p:cNvCxnSpPr>
              <a:cxnSpLocks/>
            </p:cNvCxnSpPr>
            <p:nvPr/>
          </p:nvCxnSpPr>
          <p:spPr>
            <a:xfrm>
              <a:off x="777231" y="4571163"/>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C4B086D0-6DF2-8D86-7A8B-B6AE4104A2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651" y="4457035"/>
              <a:ext cx="228874" cy="228874"/>
            </a:xfrm>
            <a:prstGeom prst="rect">
              <a:avLst/>
            </a:prstGeom>
          </p:spPr>
        </p:pic>
        <p:sp>
          <p:nvSpPr>
            <p:cNvPr id="64" name="TextBox 63">
              <a:extLst>
                <a:ext uri="{FF2B5EF4-FFF2-40B4-BE49-F238E27FC236}">
                  <a16:creationId xmlns:a16="http://schemas.microsoft.com/office/drawing/2014/main" id="{83B346A0-B5CA-3349-3DD3-DD3265C7190A}"/>
                </a:ext>
              </a:extLst>
            </p:cNvPr>
            <p:cNvSpPr txBox="1"/>
            <p:nvPr/>
          </p:nvSpPr>
          <p:spPr>
            <a:xfrm>
              <a:off x="1066190" y="4460647"/>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Dockerfile</a:t>
              </a:r>
              <a:endParaRPr lang="fr-BE" sz="1100" dirty="0">
                <a:solidFill>
                  <a:schemeClr val="bg1"/>
                </a:solidFill>
                <a:latin typeface="Montserrat ExtraBold" panose="00000900000000000000" pitchFamily="2" charset="0"/>
              </a:endParaRPr>
            </a:p>
          </p:txBody>
        </p:sp>
        <p:cxnSp>
          <p:nvCxnSpPr>
            <p:cNvPr id="35" name="Straight Connector 34">
              <a:extLst>
                <a:ext uri="{FF2B5EF4-FFF2-40B4-BE49-F238E27FC236}">
                  <a16:creationId xmlns:a16="http://schemas.microsoft.com/office/drawing/2014/main" id="{8D0CA813-0DA7-4F4D-8AE0-8E9A1606330F}"/>
                </a:ext>
              </a:extLst>
            </p:cNvPr>
            <p:cNvCxnSpPr>
              <a:cxnSpLocks/>
            </p:cNvCxnSpPr>
            <p:nvPr/>
          </p:nvCxnSpPr>
          <p:spPr>
            <a:xfrm>
              <a:off x="777229" y="4887832"/>
              <a:ext cx="155545"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2A346961-B8F9-5E68-E597-535E8C26F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2649" y="4773704"/>
              <a:ext cx="228874" cy="228874"/>
            </a:xfrm>
            <a:prstGeom prst="rect">
              <a:avLst/>
            </a:prstGeom>
          </p:spPr>
        </p:pic>
        <p:sp>
          <p:nvSpPr>
            <p:cNvPr id="37" name="TextBox 36">
              <a:extLst>
                <a:ext uri="{FF2B5EF4-FFF2-40B4-BE49-F238E27FC236}">
                  <a16:creationId xmlns:a16="http://schemas.microsoft.com/office/drawing/2014/main" id="{E06B38CC-2ABD-B1D1-B79B-CC57DE6E2784}"/>
                </a:ext>
              </a:extLst>
            </p:cNvPr>
            <p:cNvSpPr txBox="1"/>
            <p:nvPr/>
          </p:nvSpPr>
          <p:spPr>
            <a:xfrm>
              <a:off x="1066188" y="4777316"/>
              <a:ext cx="1213923" cy="261610"/>
            </a:xfrm>
            <a:prstGeom prst="rect">
              <a:avLst/>
            </a:prstGeom>
            <a:noFill/>
          </p:spPr>
          <p:txBody>
            <a:bodyPr wrap="square" rtlCol="0">
              <a:normAutofit/>
            </a:bodyPr>
            <a:lstStyle/>
            <a:p>
              <a:r>
                <a:rPr lang="fr-BE" sz="1100" dirty="0" err="1">
                  <a:solidFill>
                    <a:schemeClr val="bg1"/>
                  </a:solidFill>
                  <a:latin typeface="Montserrat ExtraBold" panose="00000900000000000000" pitchFamily="2" charset="0"/>
                </a:rPr>
                <a:t>package.json</a:t>
              </a:r>
              <a:endParaRPr lang="fr-BE" sz="1100" dirty="0">
                <a:solidFill>
                  <a:schemeClr val="bg1"/>
                </a:solidFill>
                <a:latin typeface="Montserrat ExtraBold" panose="00000900000000000000" pitchFamily="2" charset="0"/>
              </a:endParaRPr>
            </a:p>
          </p:txBody>
        </p:sp>
      </p:grpSp>
      <p:grpSp>
        <p:nvGrpSpPr>
          <p:cNvPr id="3" name="Group 2">
            <a:extLst>
              <a:ext uri="{FF2B5EF4-FFF2-40B4-BE49-F238E27FC236}">
                <a16:creationId xmlns:a16="http://schemas.microsoft.com/office/drawing/2014/main" id="{7CBBA410-086A-2394-24D2-A4D09118E774}"/>
              </a:ext>
            </a:extLst>
          </p:cNvPr>
          <p:cNvGrpSpPr/>
          <p:nvPr/>
        </p:nvGrpSpPr>
        <p:grpSpPr>
          <a:xfrm>
            <a:off x="4411197" y="1768664"/>
            <a:ext cx="7209138" cy="3749623"/>
            <a:chOff x="4403348" y="1878520"/>
            <a:chExt cx="7209138" cy="3749623"/>
          </a:xfrm>
        </p:grpSpPr>
        <p:sp>
          <p:nvSpPr>
            <p:cNvPr id="34" name="TextBox 33">
              <a:extLst>
                <a:ext uri="{FF2B5EF4-FFF2-40B4-BE49-F238E27FC236}">
                  <a16:creationId xmlns:a16="http://schemas.microsoft.com/office/drawing/2014/main" id="{FD10D081-9BD2-347B-BAC6-441ED7E8EB00}"/>
                </a:ext>
              </a:extLst>
            </p:cNvPr>
            <p:cNvSpPr txBox="1"/>
            <p:nvPr/>
          </p:nvSpPr>
          <p:spPr>
            <a:xfrm>
              <a:off x="4744677" y="1906672"/>
              <a:ext cx="6867809" cy="3693319"/>
            </a:xfrm>
            <a:prstGeom prst="rect">
              <a:avLst/>
            </a:prstGeom>
            <a:noFill/>
          </p:spPr>
          <p:txBody>
            <a:bodyPr wrap="square">
              <a:spAutoFit/>
            </a:bodyPr>
            <a:lstStyle/>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node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16-alpine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builder</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WORKDIR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'/app'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package.json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npm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install</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npm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nginx</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COPY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--from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builder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/app/build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usr</a:t>
              </a:r>
              <a:r>
                <a:rPr lang="en-US" b="0" dirty="0">
                  <a:solidFill>
                    <a:srgbClr val="9CDCFE"/>
                  </a:solidFill>
                  <a:effectLst/>
                  <a:latin typeface="Consolas" panose="020B0609020204030204" pitchFamily="49" charset="0"/>
                </a:rPr>
                <a:t>/share/nginx/html</a:t>
              </a:r>
              <a:endParaRPr lang="en-US" b="0" dirty="0">
                <a:solidFill>
                  <a:srgbClr val="D4D4D4"/>
                </a:solidFill>
                <a:effectLst/>
                <a:latin typeface="Consolas" panose="020B0609020204030204" pitchFamily="49" charset="0"/>
              </a:endParaRPr>
            </a:p>
          </p:txBody>
        </p:sp>
        <p:grpSp>
          <p:nvGrpSpPr>
            <p:cNvPr id="2" name="Group 1">
              <a:extLst>
                <a:ext uri="{FF2B5EF4-FFF2-40B4-BE49-F238E27FC236}">
                  <a16:creationId xmlns:a16="http://schemas.microsoft.com/office/drawing/2014/main" id="{622710EC-6D1A-6B99-E4F8-90531875ECA8}"/>
                </a:ext>
              </a:extLst>
            </p:cNvPr>
            <p:cNvGrpSpPr/>
            <p:nvPr/>
          </p:nvGrpSpPr>
          <p:grpSpPr>
            <a:xfrm>
              <a:off x="4403348" y="1878520"/>
              <a:ext cx="288959" cy="3749623"/>
              <a:chOff x="3975582" y="1802318"/>
              <a:chExt cx="288959" cy="3749623"/>
            </a:xfrm>
          </p:grpSpPr>
          <p:sp>
            <p:nvSpPr>
              <p:cNvPr id="66" name="Rectangle: Rounded Corners 65">
                <a:extLst>
                  <a:ext uri="{FF2B5EF4-FFF2-40B4-BE49-F238E27FC236}">
                    <a16:creationId xmlns:a16="http://schemas.microsoft.com/office/drawing/2014/main" id="{9D48DF90-0498-CE91-8E30-5C0AB6A786AF}"/>
                  </a:ext>
                </a:extLst>
              </p:cNvPr>
              <p:cNvSpPr/>
              <p:nvPr/>
            </p:nvSpPr>
            <p:spPr>
              <a:xfrm>
                <a:off x="3975582" y="1802318"/>
                <a:ext cx="288959" cy="250026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400" dirty="0">
                    <a:solidFill>
                      <a:schemeClr val="tx1"/>
                    </a:solidFill>
                    <a:latin typeface="Montserrat Light" panose="00000400000000000000" pitchFamily="2" charset="0"/>
                  </a:rPr>
                  <a:t>Phase n°1</a:t>
                </a:r>
                <a:endParaRPr lang="en-BE" sz="1400" dirty="0">
                  <a:solidFill>
                    <a:schemeClr val="tx1"/>
                  </a:solidFill>
                  <a:latin typeface="Montserrat Light" panose="00000400000000000000" pitchFamily="2" charset="0"/>
                </a:endParaRPr>
              </a:p>
            </p:txBody>
          </p:sp>
          <p:sp>
            <p:nvSpPr>
              <p:cNvPr id="67" name="Rectangle: Rounded Corners 66">
                <a:extLst>
                  <a:ext uri="{FF2B5EF4-FFF2-40B4-BE49-F238E27FC236}">
                    <a16:creationId xmlns:a16="http://schemas.microsoft.com/office/drawing/2014/main" id="{682B7618-ADEB-1A7C-CF85-5EE9AB2C2EFF}"/>
                  </a:ext>
                </a:extLst>
              </p:cNvPr>
              <p:cNvSpPr/>
              <p:nvPr/>
            </p:nvSpPr>
            <p:spPr>
              <a:xfrm>
                <a:off x="3975582" y="4399226"/>
                <a:ext cx="288959" cy="115271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400" dirty="0">
                    <a:solidFill>
                      <a:schemeClr val="tx1"/>
                    </a:solidFill>
                    <a:latin typeface="Montserrat Light" panose="00000400000000000000" pitchFamily="2" charset="0"/>
                  </a:rPr>
                  <a:t>Phase n°2</a:t>
                </a:r>
                <a:endParaRPr lang="en-BE" sz="1400" dirty="0">
                  <a:solidFill>
                    <a:schemeClr val="tx1"/>
                  </a:solidFill>
                  <a:latin typeface="Montserrat Light" panose="00000400000000000000" pitchFamily="2" charset="0"/>
                </a:endParaRPr>
              </a:p>
            </p:txBody>
          </p:sp>
        </p:grpSp>
      </p:grpSp>
    </p:spTree>
    <p:extLst>
      <p:ext uri="{BB962C8B-B14F-4D97-AF65-F5344CB8AC3E}">
        <p14:creationId xmlns:p14="http://schemas.microsoft.com/office/powerpoint/2010/main" val="4252679531"/>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230C7FD5-9EF9-424F-9BA1-03E88900B3E2}"/>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8199" y="1531398"/>
            <a:ext cx="4435602" cy="3795204"/>
          </a:xfrm>
          <a:prstGeom prst="rect">
            <a:avLst/>
          </a:prstGeom>
        </p:spPr>
      </p:pic>
    </p:spTree>
    <p:extLst>
      <p:ext uri="{BB962C8B-B14F-4D97-AF65-F5344CB8AC3E}">
        <p14:creationId xmlns:p14="http://schemas.microsoft.com/office/powerpoint/2010/main" val="24081336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CDA1B0A-AE6F-4E01-8F76-B14D22ECD8C0}"/>
              </a:ext>
            </a:extLst>
          </p:cNvPr>
          <p:cNvSpPr/>
          <p:nvPr/>
        </p:nvSpPr>
        <p:spPr>
          <a:xfrm>
            <a:off x="4305000" y="2509144"/>
            <a:ext cx="3582000" cy="923278"/>
          </a:xfrm>
          <a:prstGeom prst="roundRect">
            <a:avLst>
              <a:gd name="adj" fmla="val 5275"/>
            </a:avLst>
          </a:prstGeom>
          <a:solidFill>
            <a:schemeClr val="bg1">
              <a:lumMod val="95000"/>
            </a:schemeClr>
          </a:solidFill>
          <a:ln>
            <a:noFill/>
          </a:ln>
          <a:effectLst>
            <a:outerShdw blurRad="241300" sx="102000" sy="102000" algn="ctr" rotWithShape="0">
              <a:schemeClr val="accent4">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Black" panose="00000A00000000000000" pitchFamily="2" charset="0"/>
              </a:rPr>
              <a:t>Installing Docker…</a:t>
            </a: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5A182CC-25D4-4B41-9DE0-2196AC5D0B8E}"/>
                  </a:ext>
                </a:extLst>
              </p:cNvPr>
              <p:cNvGraphicFramePr>
                <a:graphicFrameLocks noChangeAspect="1"/>
              </p:cNvGraphicFramePr>
              <p:nvPr>
                <p:extLst>
                  <p:ext uri="{D42A27DB-BD31-4B8C-83A1-F6EECF244321}">
                    <p14:modId xmlns:p14="http://schemas.microsoft.com/office/powerpoint/2010/main" val="4277911676"/>
                  </p:ext>
                </p:extLst>
              </p:nvPr>
            </p:nvGraphicFramePr>
            <p:xfrm>
              <a:off x="4841354" y="3681857"/>
              <a:ext cx="540000" cy="540000"/>
            </p:xfrm>
            <a:graphic>
              <a:graphicData uri="http://schemas.microsoft.com/office/powerpoint/2016/slidezoom">
                <pslz:sldZm>
                  <pslz:sldZmObj sldId="2014" cId="495403798">
                    <pslz:zmPr id="{4CD6CF8D-0B2A-4E87-9766-52824311D1B4}"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540000" cy="540000"/>
                        </a:xfrm>
                        <a:prstGeom prst="rect">
                          <a:avLst/>
                        </a:prstGeom>
                        <a:ln w="3175">
                          <a:noFill/>
                        </a:ln>
                        <a:effectLst>
                          <a:outerShdw blurRad="241300" sx="102000" sy="102000" algn="ctr" rotWithShape="0">
                            <a:schemeClr val="bg1">
                              <a:alpha val="66000"/>
                            </a:schemeClr>
                          </a:outerShdw>
                        </a:effectLst>
                      </p166:spPr>
                    </pslz:zmPr>
                  </pslz:sldZmObj>
                </pslz:sldZm>
              </a:graphicData>
            </a:graphic>
          </p:graphicFrame>
        </mc:Choice>
        <mc:Fallback xmlns="">
          <p:pic>
            <p:nvPicPr>
              <p:cNvPr id="16" name="Slide Zoom 15">
                <a:extLst>
                  <a:ext uri="{FF2B5EF4-FFF2-40B4-BE49-F238E27FC236}">
                    <a16:creationId xmlns:a16="http://schemas.microsoft.com/office/drawing/2014/main" id="{A5A182CC-25D4-4B41-9DE0-2196AC5D0B8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1354" y="3681857"/>
                <a:ext cx="540000" cy="540000"/>
              </a:xfrm>
              <a:prstGeom prst="rect">
                <a:avLst/>
              </a:prstGeom>
              <a:ln w="3175">
                <a:noFill/>
              </a:ln>
              <a:effectLst>
                <a:outerShdw blurRad="241300" sx="102000" sy="102000" algn="ctr" rotWithShape="0">
                  <a:schemeClr val="bg1">
                    <a:alpha val="66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20C1F2A-9330-45B4-897F-D5A46C99CEA7}"/>
                  </a:ext>
                </a:extLst>
              </p:cNvPr>
              <p:cNvGraphicFramePr>
                <a:graphicFrameLocks noChangeAspect="1"/>
              </p:cNvGraphicFramePr>
              <p:nvPr>
                <p:extLst>
                  <p:ext uri="{D42A27DB-BD31-4B8C-83A1-F6EECF244321}">
                    <p14:modId xmlns:p14="http://schemas.microsoft.com/office/powerpoint/2010/main" val="602637530"/>
                  </p:ext>
                </p:extLst>
              </p:nvPr>
            </p:nvGraphicFramePr>
            <p:xfrm>
              <a:off x="5826000" y="3681857"/>
              <a:ext cx="540000" cy="540000"/>
            </p:xfrm>
            <a:graphic>
              <a:graphicData uri="http://schemas.microsoft.com/office/powerpoint/2016/slidezoom">
                <pslz:sldZm>
                  <pslz:sldZmObj sldId="2015" cId="3870753011">
                    <pslz:zmPr id="{DF8F522C-EB2E-49D8-A6A7-AEEB30AE68EF}" imageType="cover" transitionDur="1000">
                      <p166:blipFill xmlns:p166="http://schemas.microsoft.com/office/powerpoint/2016/6/main">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166:blipFill>
                      <p166:spPr xmlns:p166="http://schemas.microsoft.com/office/powerpoint/2016/6/main">
                        <a:xfrm>
                          <a:off x="0" y="0"/>
                          <a:ext cx="540000" cy="540000"/>
                        </a:xfrm>
                        <a:prstGeom prst="rect">
                          <a:avLst/>
                        </a:prstGeom>
                        <a:ln w="3175">
                          <a:noFill/>
                        </a:ln>
                        <a:effectLst>
                          <a:outerShdw blurRad="241300" sx="102000" sy="102000" algn="ctr" rotWithShape="0">
                            <a:schemeClr val="bg1">
                              <a:alpha val="66000"/>
                            </a:schemeClr>
                          </a:outerShdw>
                        </a:effectLst>
                      </p166:spPr>
                    </pslz:zmPr>
                  </pslz:sldZmObj>
                </pslz:sldZm>
              </a:graphicData>
            </a:graphic>
          </p:graphicFrame>
        </mc:Choice>
        <mc:Fallback xmlns="">
          <p:pic>
            <p:nvPicPr>
              <p:cNvPr id="18" name="Slide Zoom 17">
                <a:extLst>
                  <a:ext uri="{FF2B5EF4-FFF2-40B4-BE49-F238E27FC236}">
                    <a16:creationId xmlns:a16="http://schemas.microsoft.com/office/drawing/2014/main" id="{B20C1F2A-9330-45B4-897F-D5A46C99CEA7}"/>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26000" y="3681857"/>
                <a:ext cx="540000" cy="540000"/>
              </a:xfrm>
              <a:prstGeom prst="rect">
                <a:avLst/>
              </a:prstGeom>
              <a:ln w="3175">
                <a:noFill/>
              </a:ln>
              <a:effectLst>
                <a:outerShdw blurRad="241300" sx="102000" sy="102000" algn="ctr" rotWithShape="0">
                  <a:schemeClr val="bg1">
                    <a:alpha val="66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0F365D51-E91E-4891-998A-6C12F38235CA}"/>
                  </a:ext>
                </a:extLst>
              </p:cNvPr>
              <p:cNvGraphicFramePr>
                <a:graphicFrameLocks noChangeAspect="1"/>
              </p:cNvGraphicFramePr>
              <p:nvPr>
                <p:extLst>
                  <p:ext uri="{D42A27DB-BD31-4B8C-83A1-F6EECF244321}">
                    <p14:modId xmlns:p14="http://schemas.microsoft.com/office/powerpoint/2010/main" val="2344128150"/>
                  </p:ext>
                </p:extLst>
              </p:nvPr>
            </p:nvGraphicFramePr>
            <p:xfrm>
              <a:off x="6810646" y="3681857"/>
              <a:ext cx="540000" cy="540000"/>
            </p:xfrm>
            <a:graphic>
              <a:graphicData uri="http://schemas.microsoft.com/office/powerpoint/2016/slidezoom">
                <pslz:sldZm>
                  <pslz:sldZmObj sldId="2016" cId="2250149877">
                    <pslz:zmPr id="{24F5B78F-C4AF-42CA-B356-CF888DFD437E}" returnToParent="0" imageType="cover" transitionDur="1000">
                      <p166:blipFill xmlns:p166="http://schemas.microsoft.com/office/powerpoint/2016/6/main">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166:blipFill>
                      <p166:spPr xmlns:p166="http://schemas.microsoft.com/office/powerpoint/2016/6/main">
                        <a:xfrm>
                          <a:off x="0" y="0"/>
                          <a:ext cx="540000" cy="540000"/>
                        </a:xfrm>
                        <a:prstGeom prst="rect">
                          <a:avLst/>
                        </a:prstGeom>
                        <a:ln w="3175">
                          <a:noFill/>
                        </a:ln>
                        <a:effectLst>
                          <a:outerShdw blurRad="241300" sx="102000" sy="102000" algn="ctr" rotWithShape="0">
                            <a:schemeClr val="bg1">
                              <a:alpha val="66000"/>
                            </a:scheme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0F365D51-E91E-4891-998A-6C12F38235CA}"/>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10646" y="3681857"/>
                <a:ext cx="540000" cy="540000"/>
              </a:xfrm>
              <a:prstGeom prst="rect">
                <a:avLst/>
              </a:prstGeom>
              <a:ln w="3175">
                <a:noFill/>
              </a:ln>
              <a:effectLst>
                <a:outerShdw blurRad="241300" sx="102000" sy="102000" algn="ctr" rotWithShape="0">
                  <a:schemeClr val="bg1">
                    <a:alpha val="66000"/>
                  </a:schemeClr>
                </a:outerShdw>
              </a:effectLst>
            </p:spPr>
          </p:pic>
        </mc:Fallback>
      </mc:AlternateContent>
    </p:spTree>
    <p:extLst>
      <p:ext uri="{BB962C8B-B14F-4D97-AF65-F5344CB8AC3E}">
        <p14:creationId xmlns:p14="http://schemas.microsoft.com/office/powerpoint/2010/main" val="17273069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E7C50F-8F7A-9722-6D7F-D4C651002EE6}"/>
              </a:ext>
            </a:extLst>
          </p:cNvPr>
          <p:cNvGrpSpPr/>
          <p:nvPr/>
        </p:nvGrpSpPr>
        <p:grpSpPr>
          <a:xfrm>
            <a:off x="1102786" y="2518431"/>
            <a:ext cx="9986428" cy="1810569"/>
            <a:chOff x="1408893" y="2518431"/>
            <a:chExt cx="9986428" cy="1810569"/>
          </a:xfrm>
        </p:grpSpPr>
        <p:pic>
          <p:nvPicPr>
            <p:cNvPr id="7" name="Graphic 6">
              <a:extLst>
                <a:ext uri="{FF2B5EF4-FFF2-40B4-BE49-F238E27FC236}">
                  <a16:creationId xmlns:a16="http://schemas.microsoft.com/office/drawing/2014/main" id="{3475849E-F4B5-46FC-82CE-96E48EE25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8893" y="2523715"/>
              <a:ext cx="1800000" cy="1800000"/>
            </a:xfrm>
            <a:prstGeom prst="rect">
              <a:avLst/>
            </a:prstGeom>
            <a:effectLst>
              <a:outerShdw blurRad="241300" sx="102000" sy="102000" algn="ctr" rotWithShape="0">
                <a:schemeClr val="bg1">
                  <a:alpha val="66000"/>
                </a:schemeClr>
              </a:outerShdw>
            </a:effectLst>
          </p:spPr>
        </p:pic>
        <p:grpSp>
          <p:nvGrpSpPr>
            <p:cNvPr id="6" name="Group 5">
              <a:extLst>
                <a:ext uri="{FF2B5EF4-FFF2-40B4-BE49-F238E27FC236}">
                  <a16:creationId xmlns:a16="http://schemas.microsoft.com/office/drawing/2014/main" id="{9C1FBBC0-1BF0-4E19-B43E-AEAD81F72925}"/>
                </a:ext>
              </a:extLst>
            </p:cNvPr>
            <p:cNvGrpSpPr/>
            <p:nvPr/>
          </p:nvGrpSpPr>
          <p:grpSpPr>
            <a:xfrm>
              <a:off x="3821107" y="2518431"/>
              <a:ext cx="7574214" cy="1810569"/>
              <a:chOff x="5224953" y="2720730"/>
              <a:chExt cx="5645787" cy="1810569"/>
            </a:xfrm>
          </p:grpSpPr>
          <p:sp>
            <p:nvSpPr>
              <p:cNvPr id="14" name="TextBox 13">
                <a:extLst>
                  <a:ext uri="{FF2B5EF4-FFF2-40B4-BE49-F238E27FC236}">
                    <a16:creationId xmlns:a16="http://schemas.microsoft.com/office/drawing/2014/main" id="{559E94F1-50AB-48E8-9977-0E91FE18B363}"/>
                  </a:ext>
                </a:extLst>
              </p:cNvPr>
              <p:cNvSpPr txBox="1"/>
              <p:nvPr/>
            </p:nvSpPr>
            <p:spPr>
              <a:xfrm>
                <a:off x="5224953" y="2720730"/>
                <a:ext cx="2841625" cy="461665"/>
              </a:xfrm>
              <a:prstGeom prst="rect">
                <a:avLst/>
              </a:prstGeom>
              <a:noFill/>
            </p:spPr>
            <p:txBody>
              <a:bodyPr wrap="square">
                <a:spAutoFit/>
              </a:bodyPr>
              <a:lstStyle/>
              <a:p>
                <a:r>
                  <a:rPr lang="fr-BE" sz="2400" dirty="0" err="1">
                    <a:solidFill>
                      <a:schemeClr val="bg1"/>
                    </a:solidFill>
                    <a:latin typeface="Consolas" panose="020B0609020204030204" pitchFamily="49" charset="0"/>
                  </a:rPr>
                  <a:t>wsl</a:t>
                </a:r>
                <a:r>
                  <a:rPr lang="fr-BE" sz="2400" dirty="0">
                    <a:solidFill>
                      <a:schemeClr val="bg1"/>
                    </a:solidFill>
                    <a:latin typeface="Consolas" panose="020B0609020204030204" pitchFamily="49" charset="0"/>
                  </a:rPr>
                  <a:t> --</a:t>
                </a:r>
                <a:r>
                  <a:rPr lang="fr-BE" sz="2400" dirty="0" err="1">
                    <a:solidFill>
                      <a:schemeClr val="bg1"/>
                    </a:solidFill>
                    <a:latin typeface="Consolas" panose="020B0609020204030204" pitchFamily="49" charset="0"/>
                  </a:rPr>
                  <a:t>install</a:t>
                </a:r>
                <a:endParaRPr lang="fr-BE" sz="2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8868A38F-9438-4F5E-8B3C-8C8A9797FDDA}"/>
                  </a:ext>
                </a:extLst>
              </p:cNvPr>
              <p:cNvSpPr txBox="1"/>
              <p:nvPr/>
            </p:nvSpPr>
            <p:spPr>
              <a:xfrm>
                <a:off x="5224953" y="3170365"/>
                <a:ext cx="5645787" cy="1200329"/>
              </a:xfrm>
              <a:prstGeom prst="rect">
                <a:avLst/>
              </a:prstGeom>
              <a:noFill/>
            </p:spPr>
            <p:txBody>
              <a:bodyPr wrap="square">
                <a:spAutoFit/>
              </a:bodyPr>
              <a:lstStyle/>
              <a:p>
                <a:r>
                  <a:rPr lang="fr-BE" sz="2400" dirty="0">
                    <a:solidFill>
                      <a:schemeClr val="bg1"/>
                    </a:solidFill>
                    <a:latin typeface="Consolas" panose="020B0609020204030204" pitchFamily="49" charset="0"/>
                  </a:rPr>
                  <a:t>Go to https://www.docker.com/get-started</a:t>
                </a:r>
              </a:p>
            </p:txBody>
          </p:sp>
          <p:sp>
            <p:nvSpPr>
              <p:cNvPr id="10" name="TextBox 9">
                <a:extLst>
                  <a:ext uri="{FF2B5EF4-FFF2-40B4-BE49-F238E27FC236}">
                    <a16:creationId xmlns:a16="http://schemas.microsoft.com/office/drawing/2014/main" id="{747F22DF-0F09-44E0-A2CD-D3BA5BF0FEDC}"/>
                  </a:ext>
                </a:extLst>
              </p:cNvPr>
              <p:cNvSpPr txBox="1"/>
              <p:nvPr/>
            </p:nvSpPr>
            <p:spPr>
              <a:xfrm>
                <a:off x="5224953" y="3620000"/>
                <a:ext cx="5645787" cy="461665"/>
              </a:xfrm>
              <a:prstGeom prst="rect">
                <a:avLst/>
              </a:prstGeom>
              <a:noFill/>
            </p:spPr>
            <p:txBody>
              <a:bodyPr wrap="square">
                <a:spAutoFit/>
              </a:bodyPr>
              <a:lstStyle/>
              <a:p>
                <a:r>
                  <a:rPr lang="en-US" sz="2400" dirty="0">
                    <a:solidFill>
                      <a:schemeClr val="bg1"/>
                    </a:solidFill>
                    <a:latin typeface="Consolas" panose="020B0609020204030204" pitchFamily="49" charset="0"/>
                  </a:rPr>
                  <a:t>Download the installer</a:t>
                </a:r>
                <a:endParaRPr lang="fr-BE" sz="24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BC3D39F0-4B7E-461E-8EDB-F6BED72F062B}"/>
                  </a:ext>
                </a:extLst>
              </p:cNvPr>
              <p:cNvSpPr txBox="1"/>
              <p:nvPr/>
            </p:nvSpPr>
            <p:spPr>
              <a:xfrm>
                <a:off x="5224953" y="4069634"/>
                <a:ext cx="5645787" cy="461665"/>
              </a:xfrm>
              <a:prstGeom prst="rect">
                <a:avLst/>
              </a:prstGeom>
              <a:noFill/>
            </p:spPr>
            <p:txBody>
              <a:bodyPr wrap="square">
                <a:spAutoFit/>
              </a:bodyPr>
              <a:lstStyle/>
              <a:p>
                <a:r>
                  <a:rPr lang="en-US" sz="2400" dirty="0">
                    <a:solidFill>
                      <a:schemeClr val="bg1"/>
                    </a:solidFill>
                    <a:latin typeface="Consolas" panose="020B0609020204030204" pitchFamily="49" charset="0"/>
                  </a:rPr>
                  <a:t>Double-click Docker Desktop Installer.exe</a:t>
                </a:r>
              </a:p>
            </p:txBody>
          </p:sp>
        </p:grpSp>
      </p:grpSp>
    </p:spTree>
    <p:extLst>
      <p:ext uri="{BB962C8B-B14F-4D97-AF65-F5344CB8AC3E}">
        <p14:creationId xmlns:p14="http://schemas.microsoft.com/office/powerpoint/2010/main" val="49540379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A6F1784-525A-47EE-AEB6-E9EAD57A4B8A}"/>
              </a:ext>
            </a:extLst>
          </p:cNvPr>
          <p:cNvGrpSpPr/>
          <p:nvPr/>
        </p:nvGrpSpPr>
        <p:grpSpPr>
          <a:xfrm>
            <a:off x="1080350" y="1529809"/>
            <a:ext cx="10031301" cy="3798382"/>
            <a:chOff x="-239600" y="1529809"/>
            <a:chExt cx="10031301" cy="3798382"/>
          </a:xfrm>
        </p:grpSpPr>
        <p:pic>
          <p:nvPicPr>
            <p:cNvPr id="7" name="Graphic 6">
              <a:extLst>
                <a:ext uri="{FF2B5EF4-FFF2-40B4-BE49-F238E27FC236}">
                  <a16:creationId xmlns:a16="http://schemas.microsoft.com/office/drawing/2014/main" id="{3475849E-F4B5-46FC-82CE-96E48EE25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9600" y="2529000"/>
              <a:ext cx="1800000" cy="1800000"/>
            </a:xfrm>
            <a:prstGeom prst="rect">
              <a:avLst/>
            </a:prstGeom>
            <a:effectLst>
              <a:outerShdw blurRad="241300" sx="102000" sy="102000" algn="ctr" rotWithShape="0">
                <a:schemeClr val="bg1">
                  <a:alpha val="66000"/>
                </a:schemeClr>
              </a:outerShdw>
            </a:effectLst>
          </p:spPr>
        </p:pic>
        <p:sp>
          <p:nvSpPr>
            <p:cNvPr id="14" name="TextBox 13">
              <a:extLst>
                <a:ext uri="{FF2B5EF4-FFF2-40B4-BE49-F238E27FC236}">
                  <a16:creationId xmlns:a16="http://schemas.microsoft.com/office/drawing/2014/main" id="{559E94F1-50AB-48E8-9977-0E91FE18B363}"/>
                </a:ext>
              </a:extLst>
            </p:cNvPr>
            <p:cNvSpPr txBox="1"/>
            <p:nvPr/>
          </p:nvSpPr>
          <p:spPr>
            <a:xfrm>
              <a:off x="1560401" y="1529809"/>
              <a:ext cx="6732700" cy="307777"/>
            </a:xfrm>
            <a:prstGeom prst="rect">
              <a:avLst/>
            </a:prstGeom>
            <a:noFill/>
          </p:spPr>
          <p:txBody>
            <a:bodyPr wrap="square">
              <a:spAutoFit/>
            </a:bodyPr>
            <a:lstStyle/>
            <a:p>
              <a:r>
                <a:rPr lang="fr-BE" sz="1400" dirty="0" err="1">
                  <a:solidFill>
                    <a:schemeClr val="bg1"/>
                  </a:solidFill>
                  <a:latin typeface="Consolas" panose="020B0609020204030204" pitchFamily="49" charset="0"/>
                </a:rPr>
                <a:t>sudo</a:t>
              </a:r>
              <a:r>
                <a:rPr lang="fr-BE" sz="1400" dirty="0">
                  <a:solidFill>
                    <a:schemeClr val="bg1"/>
                  </a:solidFill>
                  <a:latin typeface="Consolas" panose="020B0609020204030204" pitchFamily="49" charset="0"/>
                </a:rPr>
                <a:t> apt-get </a:t>
              </a:r>
              <a:r>
                <a:rPr lang="fr-BE" sz="1400" dirty="0" err="1">
                  <a:solidFill>
                    <a:schemeClr val="bg1"/>
                  </a:solidFill>
                  <a:latin typeface="Consolas" panose="020B0609020204030204" pitchFamily="49" charset="0"/>
                </a:rPr>
                <a:t>remove</a:t>
              </a:r>
              <a:r>
                <a:rPr lang="fr-BE" sz="1400" dirty="0">
                  <a:solidFill>
                    <a:schemeClr val="bg1"/>
                  </a:solidFill>
                  <a:latin typeface="Consolas" panose="020B0609020204030204" pitchFamily="49" charset="0"/>
                </a:rPr>
                <a:t> docker docker-engine docker.io </a:t>
              </a:r>
              <a:r>
                <a:rPr lang="fr-BE" sz="1400" dirty="0" err="1">
                  <a:solidFill>
                    <a:schemeClr val="bg1"/>
                  </a:solidFill>
                  <a:latin typeface="Consolas" panose="020B0609020204030204" pitchFamily="49" charset="0"/>
                </a:rPr>
                <a:t>containerd</a:t>
              </a:r>
              <a:r>
                <a:rPr lang="fr-BE" sz="1400" dirty="0">
                  <a:solidFill>
                    <a:schemeClr val="bg1"/>
                  </a:solidFill>
                  <a:latin typeface="Consolas" panose="020B0609020204030204" pitchFamily="49" charset="0"/>
                </a:rPr>
                <a:t> </a:t>
              </a:r>
              <a:r>
                <a:rPr lang="fr-BE" sz="1400" dirty="0" err="1">
                  <a:solidFill>
                    <a:schemeClr val="bg1"/>
                  </a:solidFill>
                  <a:latin typeface="Consolas" panose="020B0609020204030204" pitchFamily="49" charset="0"/>
                </a:rPr>
                <a:t>runc</a:t>
              </a:r>
              <a:endParaRPr lang="fr-BE" sz="1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8868A38F-9438-4F5E-8B3C-8C8A9797FDDA}"/>
                </a:ext>
              </a:extLst>
            </p:cNvPr>
            <p:cNvSpPr txBox="1"/>
            <p:nvPr/>
          </p:nvSpPr>
          <p:spPr>
            <a:xfrm>
              <a:off x="1560401" y="2012487"/>
              <a:ext cx="2490900" cy="307777"/>
            </a:xfrm>
            <a:prstGeom prst="rect">
              <a:avLst/>
            </a:prstGeom>
            <a:noFill/>
          </p:spPr>
          <p:txBody>
            <a:bodyPr wrap="square">
              <a:spAutoFit/>
            </a:bodyPr>
            <a:lstStyle/>
            <a:p>
              <a:r>
                <a:rPr lang="fr-BE" sz="1400" dirty="0" err="1">
                  <a:solidFill>
                    <a:schemeClr val="bg1"/>
                  </a:solidFill>
                  <a:latin typeface="Consolas" panose="020B0609020204030204" pitchFamily="49" charset="0"/>
                </a:rPr>
                <a:t>sudo</a:t>
              </a:r>
              <a:r>
                <a:rPr lang="fr-BE" sz="1400" dirty="0">
                  <a:solidFill>
                    <a:schemeClr val="bg1"/>
                  </a:solidFill>
                  <a:latin typeface="Consolas" panose="020B0609020204030204" pitchFamily="49" charset="0"/>
                </a:rPr>
                <a:t> apt-get update</a:t>
              </a:r>
            </a:p>
          </p:txBody>
        </p:sp>
        <p:sp>
          <p:nvSpPr>
            <p:cNvPr id="10" name="TextBox 9">
              <a:extLst>
                <a:ext uri="{FF2B5EF4-FFF2-40B4-BE49-F238E27FC236}">
                  <a16:creationId xmlns:a16="http://schemas.microsoft.com/office/drawing/2014/main" id="{747F22DF-0F09-44E0-A2CD-D3BA5BF0FEDC}"/>
                </a:ext>
              </a:extLst>
            </p:cNvPr>
            <p:cNvSpPr txBox="1"/>
            <p:nvPr/>
          </p:nvSpPr>
          <p:spPr>
            <a:xfrm>
              <a:off x="1560401" y="2495165"/>
              <a:ext cx="2706800" cy="1169551"/>
            </a:xfrm>
            <a:prstGeom prst="rect">
              <a:avLst/>
            </a:prstGeom>
            <a:noFill/>
          </p:spPr>
          <p:txBody>
            <a:bodyPr wrap="square">
              <a:spAutoFit/>
            </a:bodyPr>
            <a:lstStyle/>
            <a:p>
              <a:r>
                <a:rPr lang="en-US" sz="1400" dirty="0" err="1">
                  <a:solidFill>
                    <a:schemeClr val="bg1"/>
                  </a:solidFill>
                  <a:latin typeface="Consolas" panose="020B0609020204030204" pitchFamily="49" charset="0"/>
                </a:rPr>
                <a:t>sudo</a:t>
              </a:r>
              <a:r>
                <a:rPr lang="en-US" sz="1400" dirty="0">
                  <a:solidFill>
                    <a:schemeClr val="bg1"/>
                  </a:solidFill>
                  <a:latin typeface="Consolas" panose="020B0609020204030204" pitchFamily="49" charset="0"/>
                </a:rPr>
                <a:t> apt-get install \</a:t>
              </a:r>
            </a:p>
            <a:p>
              <a:r>
                <a:rPr lang="en-US" sz="1400" dirty="0">
                  <a:solidFill>
                    <a:schemeClr val="bg1"/>
                  </a:solidFill>
                  <a:latin typeface="Consolas" panose="020B0609020204030204" pitchFamily="49" charset="0"/>
                </a:rPr>
                <a:t>    ca-certificates \</a:t>
              </a:r>
            </a:p>
            <a:p>
              <a:r>
                <a:rPr lang="en-US" sz="1400" dirty="0">
                  <a:solidFill>
                    <a:schemeClr val="bg1"/>
                  </a:solidFill>
                  <a:latin typeface="Consolas" panose="020B0609020204030204" pitchFamily="49" charset="0"/>
                </a:rPr>
                <a:t>    curl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gnupg</a:t>
              </a:r>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lsb</a:t>
              </a:r>
              <a:r>
                <a:rPr lang="en-US" sz="1400" dirty="0">
                  <a:solidFill>
                    <a:schemeClr val="bg1"/>
                  </a:solidFill>
                  <a:latin typeface="Consolas" panose="020B0609020204030204" pitchFamily="49" charset="0"/>
                </a:rPr>
                <a:t>-release</a:t>
              </a:r>
              <a:endParaRPr lang="fr-BE" sz="14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7DC2F117-1592-45FC-83CE-5BF3C0294E1F}"/>
                </a:ext>
              </a:extLst>
            </p:cNvPr>
            <p:cNvSpPr txBox="1"/>
            <p:nvPr/>
          </p:nvSpPr>
          <p:spPr>
            <a:xfrm>
              <a:off x="1560401" y="3829480"/>
              <a:ext cx="7304200" cy="523220"/>
            </a:xfrm>
            <a:prstGeom prst="rect">
              <a:avLst/>
            </a:prstGeom>
            <a:noFill/>
          </p:spPr>
          <p:txBody>
            <a:bodyPr wrap="square">
              <a:spAutoFit/>
            </a:bodyPr>
            <a:lstStyle/>
            <a:p>
              <a:r>
                <a:rPr lang="fr-BE" sz="1400" dirty="0" err="1">
                  <a:solidFill>
                    <a:schemeClr val="bg1"/>
                  </a:solidFill>
                  <a:latin typeface="Consolas" panose="020B0609020204030204" pitchFamily="49" charset="0"/>
                </a:rPr>
                <a:t>curl</a:t>
              </a:r>
              <a:r>
                <a:rPr lang="fr-BE" sz="1400" dirty="0">
                  <a:solidFill>
                    <a:schemeClr val="bg1"/>
                  </a:solidFill>
                  <a:latin typeface="Consolas" panose="020B0609020204030204" pitchFamily="49" charset="0"/>
                </a:rPr>
                <a:t> -</a:t>
              </a:r>
              <a:r>
                <a:rPr lang="fr-BE" sz="1400" dirty="0" err="1">
                  <a:solidFill>
                    <a:schemeClr val="bg1"/>
                  </a:solidFill>
                  <a:latin typeface="Consolas" panose="020B0609020204030204" pitchFamily="49" charset="0"/>
                </a:rPr>
                <a:t>fsSL</a:t>
              </a:r>
              <a:r>
                <a:rPr lang="fr-BE" sz="1400" dirty="0">
                  <a:solidFill>
                    <a:schemeClr val="bg1"/>
                  </a:solidFill>
                  <a:latin typeface="Consolas" panose="020B0609020204030204" pitchFamily="49" charset="0"/>
                </a:rPr>
                <a:t> https://download.docker.com/linux/ubuntu/gpg | </a:t>
              </a:r>
              <a:r>
                <a:rPr lang="fr-BE" sz="1400" dirty="0" err="1">
                  <a:solidFill>
                    <a:schemeClr val="bg1"/>
                  </a:solidFill>
                  <a:latin typeface="Consolas" panose="020B0609020204030204" pitchFamily="49" charset="0"/>
                </a:rPr>
                <a:t>sudo</a:t>
              </a:r>
              <a:endParaRPr lang="fr-BE" sz="1400" dirty="0">
                <a:solidFill>
                  <a:schemeClr val="bg1"/>
                </a:solidFill>
                <a:latin typeface="Consolas" panose="020B0609020204030204" pitchFamily="49" charset="0"/>
              </a:endParaRPr>
            </a:p>
            <a:p>
              <a:r>
                <a:rPr lang="fr-BE" sz="1400" dirty="0">
                  <a:solidFill>
                    <a:schemeClr val="bg1"/>
                  </a:solidFill>
                  <a:latin typeface="Consolas" panose="020B0609020204030204" pitchFamily="49" charset="0"/>
                </a:rPr>
                <a:t>	</a:t>
              </a:r>
              <a:r>
                <a:rPr lang="fr-BE" sz="1400" dirty="0" err="1">
                  <a:solidFill>
                    <a:schemeClr val="bg1"/>
                  </a:solidFill>
                  <a:latin typeface="Consolas" panose="020B0609020204030204" pitchFamily="49" charset="0"/>
                </a:rPr>
                <a:t>gpg</a:t>
              </a:r>
              <a:r>
                <a:rPr lang="fr-BE" sz="1400" dirty="0">
                  <a:solidFill>
                    <a:schemeClr val="bg1"/>
                  </a:solidFill>
                  <a:latin typeface="Consolas" panose="020B0609020204030204" pitchFamily="49" charset="0"/>
                </a:rPr>
                <a:t> --</a:t>
              </a:r>
              <a:r>
                <a:rPr lang="fr-BE" sz="1400" dirty="0" err="1">
                  <a:solidFill>
                    <a:schemeClr val="bg1"/>
                  </a:solidFill>
                  <a:latin typeface="Consolas" panose="020B0609020204030204" pitchFamily="49" charset="0"/>
                </a:rPr>
                <a:t>dearmor</a:t>
              </a:r>
              <a:r>
                <a:rPr lang="fr-BE" sz="1400" dirty="0">
                  <a:solidFill>
                    <a:schemeClr val="bg1"/>
                  </a:solidFill>
                  <a:latin typeface="Consolas" panose="020B0609020204030204" pitchFamily="49" charset="0"/>
                </a:rPr>
                <a:t> -o /</a:t>
              </a:r>
              <a:r>
                <a:rPr lang="fr-BE" sz="1400" dirty="0" err="1">
                  <a:solidFill>
                    <a:schemeClr val="bg1"/>
                  </a:solidFill>
                  <a:latin typeface="Consolas" panose="020B0609020204030204" pitchFamily="49" charset="0"/>
                </a:rPr>
                <a:t>usr</a:t>
              </a:r>
              <a:r>
                <a:rPr lang="fr-BE" sz="1400" dirty="0">
                  <a:solidFill>
                    <a:schemeClr val="bg1"/>
                  </a:solidFill>
                  <a:latin typeface="Consolas" panose="020B0609020204030204" pitchFamily="49" charset="0"/>
                </a:rPr>
                <a:t>/</a:t>
              </a:r>
              <a:r>
                <a:rPr lang="fr-BE" sz="1400" dirty="0" err="1">
                  <a:solidFill>
                    <a:schemeClr val="bg1"/>
                  </a:solidFill>
                  <a:latin typeface="Consolas" panose="020B0609020204030204" pitchFamily="49" charset="0"/>
                </a:rPr>
                <a:t>share</a:t>
              </a:r>
              <a:r>
                <a:rPr lang="fr-BE" sz="1400" dirty="0">
                  <a:solidFill>
                    <a:schemeClr val="bg1"/>
                  </a:solidFill>
                  <a:latin typeface="Consolas" panose="020B0609020204030204" pitchFamily="49" charset="0"/>
                </a:rPr>
                <a:t>/</a:t>
              </a:r>
              <a:r>
                <a:rPr lang="fr-BE" sz="1400" dirty="0" err="1">
                  <a:solidFill>
                    <a:schemeClr val="bg1"/>
                  </a:solidFill>
                  <a:latin typeface="Consolas" panose="020B0609020204030204" pitchFamily="49" charset="0"/>
                </a:rPr>
                <a:t>keyrings</a:t>
              </a:r>
              <a:r>
                <a:rPr lang="fr-BE" sz="1400" dirty="0">
                  <a:solidFill>
                    <a:schemeClr val="bg1"/>
                  </a:solidFill>
                  <a:latin typeface="Consolas" panose="020B0609020204030204" pitchFamily="49" charset="0"/>
                </a:rPr>
                <a:t>/docker-archive-</a:t>
              </a:r>
              <a:r>
                <a:rPr lang="fr-BE" sz="1400" dirty="0" err="1">
                  <a:solidFill>
                    <a:schemeClr val="bg1"/>
                  </a:solidFill>
                  <a:latin typeface="Consolas" panose="020B0609020204030204" pitchFamily="49" charset="0"/>
                </a:rPr>
                <a:t>keyring.gpg</a:t>
              </a:r>
              <a:endParaRPr lang="fr-BE" sz="1400" dirty="0">
                <a:solidFill>
                  <a:schemeClr val="bg1"/>
                </a:solidFill>
                <a:latin typeface="Consolas" panose="020B0609020204030204" pitchFamily="49" charset="0"/>
              </a:endParaRPr>
            </a:p>
          </p:txBody>
        </p:sp>
        <p:sp>
          <p:nvSpPr>
            <p:cNvPr id="13" name="TextBox 12">
              <a:extLst>
                <a:ext uri="{FF2B5EF4-FFF2-40B4-BE49-F238E27FC236}">
                  <a16:creationId xmlns:a16="http://schemas.microsoft.com/office/drawing/2014/main" id="{D5134A04-8823-4264-86FD-4262673CE356}"/>
                </a:ext>
              </a:extLst>
            </p:cNvPr>
            <p:cNvSpPr txBox="1"/>
            <p:nvPr/>
          </p:nvSpPr>
          <p:spPr>
            <a:xfrm>
              <a:off x="1662001" y="4537738"/>
              <a:ext cx="8129700" cy="307777"/>
            </a:xfrm>
            <a:prstGeom prst="rect">
              <a:avLst/>
            </a:prstGeom>
            <a:noFill/>
          </p:spPr>
          <p:txBody>
            <a:bodyPr wrap="square">
              <a:spAutoFit/>
            </a:bodyPr>
            <a:lstStyle/>
            <a:p>
              <a:r>
                <a:rPr lang="fr-BE" sz="1400" dirty="0" err="1">
                  <a:solidFill>
                    <a:schemeClr val="bg1"/>
                  </a:solidFill>
                  <a:latin typeface="Consolas" panose="020B0609020204030204" pitchFamily="49" charset="0"/>
                </a:rPr>
                <a:t>sudo</a:t>
              </a:r>
              <a:r>
                <a:rPr lang="fr-BE" sz="1400" dirty="0">
                  <a:solidFill>
                    <a:schemeClr val="bg1"/>
                  </a:solidFill>
                  <a:latin typeface="Consolas" panose="020B0609020204030204" pitchFamily="49" charset="0"/>
                </a:rPr>
                <a:t> apt-get update &amp; </a:t>
              </a:r>
              <a:r>
                <a:rPr lang="fr-BE" sz="1400" dirty="0" err="1">
                  <a:solidFill>
                    <a:schemeClr val="bg1"/>
                  </a:solidFill>
                  <a:latin typeface="Consolas" panose="020B0609020204030204" pitchFamily="49" charset="0"/>
                </a:rPr>
                <a:t>sudo</a:t>
              </a:r>
              <a:r>
                <a:rPr lang="fr-BE" sz="1400" dirty="0">
                  <a:solidFill>
                    <a:schemeClr val="bg1"/>
                  </a:solidFill>
                  <a:latin typeface="Consolas" panose="020B0609020204030204" pitchFamily="49" charset="0"/>
                </a:rPr>
                <a:t> apt-get </a:t>
              </a:r>
              <a:r>
                <a:rPr lang="fr-BE" sz="1400" dirty="0" err="1">
                  <a:solidFill>
                    <a:schemeClr val="bg1"/>
                  </a:solidFill>
                  <a:latin typeface="Consolas" panose="020B0609020204030204" pitchFamily="49" charset="0"/>
                </a:rPr>
                <a:t>install</a:t>
              </a:r>
              <a:r>
                <a:rPr lang="fr-BE" sz="1400" dirty="0">
                  <a:solidFill>
                    <a:schemeClr val="bg1"/>
                  </a:solidFill>
                  <a:latin typeface="Consolas" panose="020B0609020204030204" pitchFamily="49" charset="0"/>
                </a:rPr>
                <a:t> docker-ce docker-ce-cli containerd.io</a:t>
              </a:r>
            </a:p>
          </p:txBody>
        </p:sp>
        <p:sp>
          <p:nvSpPr>
            <p:cNvPr id="18" name="TextBox 17">
              <a:extLst>
                <a:ext uri="{FF2B5EF4-FFF2-40B4-BE49-F238E27FC236}">
                  <a16:creationId xmlns:a16="http://schemas.microsoft.com/office/drawing/2014/main" id="{E944027F-8C59-4FA3-95CA-FA53AE191074}"/>
                </a:ext>
              </a:extLst>
            </p:cNvPr>
            <p:cNvSpPr txBox="1"/>
            <p:nvPr/>
          </p:nvSpPr>
          <p:spPr>
            <a:xfrm>
              <a:off x="1560400" y="5020414"/>
              <a:ext cx="3379900" cy="307777"/>
            </a:xfrm>
            <a:prstGeom prst="rect">
              <a:avLst/>
            </a:prstGeom>
            <a:noFill/>
          </p:spPr>
          <p:txBody>
            <a:bodyPr wrap="square">
              <a:spAutoFit/>
            </a:bodyPr>
            <a:lstStyle/>
            <a:p>
              <a:r>
                <a:rPr lang="fr-BE" sz="1400" dirty="0" err="1">
                  <a:solidFill>
                    <a:schemeClr val="bg1"/>
                  </a:solidFill>
                  <a:latin typeface="Consolas" panose="020B0609020204030204" pitchFamily="49" charset="0"/>
                </a:rPr>
                <a:t>sudo</a:t>
              </a:r>
              <a:r>
                <a:rPr lang="fr-BE" sz="1400" dirty="0">
                  <a:solidFill>
                    <a:schemeClr val="bg1"/>
                  </a:solidFill>
                  <a:latin typeface="Consolas" panose="020B0609020204030204" pitchFamily="49" charset="0"/>
                </a:rPr>
                <a:t> docker run hello-world</a:t>
              </a:r>
            </a:p>
          </p:txBody>
        </p:sp>
      </p:grpSp>
    </p:spTree>
    <p:extLst>
      <p:ext uri="{BB962C8B-B14F-4D97-AF65-F5344CB8AC3E}">
        <p14:creationId xmlns:p14="http://schemas.microsoft.com/office/powerpoint/2010/main" val="387075301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ssive X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ssive X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3919</Words>
  <Application>Microsoft Office PowerPoint</Application>
  <PresentationFormat>Widescreen</PresentationFormat>
  <Paragraphs>833</Paragraphs>
  <Slides>69</Slides>
  <Notes>35</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69</vt:i4>
      </vt:variant>
    </vt:vector>
  </HeadingPairs>
  <TitlesOfParts>
    <vt:vector size="82" baseType="lpstr">
      <vt:lpstr>Arial</vt:lpstr>
      <vt:lpstr>Calibri</vt:lpstr>
      <vt:lpstr>Century Gothic</vt:lpstr>
      <vt:lpstr>Consolas</vt:lpstr>
      <vt:lpstr>Montserrat</vt:lpstr>
      <vt:lpstr>Montserrat Black</vt:lpstr>
      <vt:lpstr>Montserrat ExtraBold</vt:lpstr>
      <vt:lpstr>Montserrat ExtraLight</vt:lpstr>
      <vt:lpstr>Montserrat Light</vt:lpstr>
      <vt:lpstr>Montserrat Medium</vt:lpstr>
      <vt:lpstr>Montserrat SemiBold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 Albrecq</dc:creator>
  <cp:lastModifiedBy>[HERMES] Jean Albrecq</cp:lastModifiedBy>
  <cp:revision>56</cp:revision>
  <dcterms:created xsi:type="dcterms:W3CDTF">2021-10-25T13:56:38Z</dcterms:created>
  <dcterms:modified xsi:type="dcterms:W3CDTF">2022-09-11T17:45:29Z</dcterms:modified>
</cp:coreProperties>
</file>